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Canva Sans Bold" panose="020B0604020202020204" charset="0"/>
      <p:regular r:id="rId28"/>
    </p:embeddedFont>
    <p:embeddedFont>
      <p:font typeface="Canva Sans Bold Italics" panose="020B0604020202020204" charset="0"/>
      <p:regular r:id="rId29"/>
    </p:embeddedFont>
    <p:embeddedFont>
      <p:font typeface="Canva Sans Italics" panose="020B0604020202020204" charset="0"/>
      <p:regular r:id="rId30"/>
    </p:embeddedFont>
    <p:embeddedFont>
      <p:font typeface="Montserrat Classic" panose="020B0604020202020204" charset="0"/>
      <p:regular r:id="rId31"/>
    </p:embeddedFont>
    <p:embeddedFont>
      <p:font typeface="Montserrat Classic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60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svg"/><Relationship Id="rId7" Type="http://schemas.openxmlformats.org/officeDocument/2006/relationships/image" Target="../media/image2.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doi.org/10.1016/j.jlp.2018.09.001"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2.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10404090" y="1439326"/>
            <a:ext cx="10443683" cy="8487866"/>
          </a:xfrm>
          <a:custGeom>
            <a:avLst/>
            <a:gdLst/>
            <a:ahLst/>
            <a:cxnLst/>
            <a:rect l="l" t="t" r="r" b="b"/>
            <a:pathLst>
              <a:path w="10443683" h="8487866">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410299" y="477491"/>
            <a:ext cx="2743751" cy="2863045"/>
          </a:xfrm>
          <a:custGeom>
            <a:avLst/>
            <a:gdLst/>
            <a:ahLst/>
            <a:cxnLst/>
            <a:rect l="l" t="t" r="r" b="b"/>
            <a:pathLst>
              <a:path w="2743751" h="2863045">
                <a:moveTo>
                  <a:pt x="0" y="0"/>
                </a:moveTo>
                <a:lnTo>
                  <a:pt x="2743752" y="0"/>
                </a:lnTo>
                <a:lnTo>
                  <a:pt x="2743752" y="2863045"/>
                </a:lnTo>
                <a:lnTo>
                  <a:pt x="0" y="2863045"/>
                </a:lnTo>
                <a:lnTo>
                  <a:pt x="0" y="0"/>
                </a:lnTo>
                <a:close/>
              </a:path>
            </a:pathLst>
          </a:custGeom>
          <a:blipFill>
            <a:blip r:embed="rId4"/>
            <a:stretch>
              <a:fillRect/>
            </a:stretch>
          </a:blipFill>
        </p:spPr>
      </p:sp>
      <p:sp>
        <p:nvSpPr>
          <p:cNvPr id="4" name="Freeform 4"/>
          <p:cNvSpPr/>
          <p:nvPr/>
        </p:nvSpPr>
        <p:spPr>
          <a:xfrm rot="-10800000">
            <a:off x="-2253545" y="7875787"/>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0" y="410816"/>
            <a:ext cx="11613281" cy="4925060"/>
          </a:xfrm>
          <a:prstGeom prst="rect">
            <a:avLst/>
          </a:prstGeom>
        </p:spPr>
        <p:txBody>
          <a:bodyPr lIns="0" tIns="0" rIns="0" bIns="0" rtlCol="0" anchor="t">
            <a:spAutoFit/>
          </a:bodyPr>
          <a:lstStyle/>
          <a:p>
            <a:pPr algn="ctr">
              <a:lnSpc>
                <a:spcPts val="7840"/>
              </a:lnSpc>
            </a:pPr>
            <a:r>
              <a:rPr lang="en-US" sz="5600">
                <a:solidFill>
                  <a:srgbClr val="004AAD"/>
                </a:solidFill>
                <a:latin typeface="Canva Sans Bold"/>
              </a:rPr>
              <a:t>Machine Learning approach to study the spontaneous combustion characteristic of coal</a:t>
            </a:r>
          </a:p>
          <a:p>
            <a:pPr algn="ctr">
              <a:lnSpc>
                <a:spcPts val="7840"/>
              </a:lnSpc>
            </a:pPr>
            <a:endParaRPr lang="en-US" sz="5600">
              <a:solidFill>
                <a:srgbClr val="004AAD"/>
              </a:solidFill>
              <a:latin typeface="Canva Sans Bold"/>
            </a:endParaRPr>
          </a:p>
        </p:txBody>
      </p:sp>
      <p:sp>
        <p:nvSpPr>
          <p:cNvPr id="6" name="TextBox 6"/>
          <p:cNvSpPr txBox="1"/>
          <p:nvPr/>
        </p:nvSpPr>
        <p:spPr>
          <a:xfrm>
            <a:off x="1899009" y="4716781"/>
            <a:ext cx="7815262" cy="815338"/>
          </a:xfrm>
          <a:prstGeom prst="rect">
            <a:avLst/>
          </a:prstGeom>
        </p:spPr>
        <p:txBody>
          <a:bodyPr lIns="0" tIns="0" rIns="0" bIns="0" rtlCol="0" anchor="t">
            <a:spAutoFit/>
          </a:bodyPr>
          <a:lstStyle/>
          <a:p>
            <a:pPr algn="ctr">
              <a:lnSpc>
                <a:spcPts val="3360"/>
              </a:lnSpc>
            </a:pPr>
            <a:r>
              <a:rPr lang="en-US" sz="2400">
                <a:solidFill>
                  <a:srgbClr val="000000"/>
                </a:solidFill>
                <a:latin typeface="Canva Sans Bold"/>
              </a:rPr>
              <a:t>Under the mentorship of </a:t>
            </a:r>
          </a:p>
          <a:p>
            <a:pPr algn="ctr">
              <a:lnSpc>
                <a:spcPts val="3360"/>
              </a:lnSpc>
            </a:pPr>
            <a:r>
              <a:rPr lang="en-US" sz="2400">
                <a:solidFill>
                  <a:srgbClr val="000000"/>
                </a:solidFill>
                <a:latin typeface="Canva Sans Bold"/>
              </a:rPr>
              <a:t>Prof. Patitapaban Sahu</a:t>
            </a:r>
          </a:p>
        </p:txBody>
      </p:sp>
      <p:sp>
        <p:nvSpPr>
          <p:cNvPr id="7" name="TextBox 7"/>
          <p:cNvSpPr txBox="1"/>
          <p:nvPr/>
        </p:nvSpPr>
        <p:spPr>
          <a:xfrm>
            <a:off x="3571302" y="5803147"/>
            <a:ext cx="4470648" cy="2072640"/>
          </a:xfrm>
          <a:prstGeom prst="rect">
            <a:avLst/>
          </a:prstGeom>
        </p:spPr>
        <p:txBody>
          <a:bodyPr lIns="0" tIns="0" rIns="0" bIns="0" rtlCol="0" anchor="t">
            <a:spAutoFit/>
          </a:bodyPr>
          <a:lstStyle/>
          <a:p>
            <a:pPr algn="ctr">
              <a:lnSpc>
                <a:spcPts val="3359"/>
              </a:lnSpc>
            </a:pPr>
            <a:r>
              <a:rPr lang="en-US" sz="2400">
                <a:solidFill>
                  <a:srgbClr val="000000"/>
                </a:solidFill>
                <a:latin typeface="Canva Sans Bold"/>
              </a:rPr>
              <a:t>Presented by:</a:t>
            </a:r>
          </a:p>
          <a:p>
            <a:pPr algn="ctr">
              <a:lnSpc>
                <a:spcPts val="3359"/>
              </a:lnSpc>
            </a:pPr>
            <a:r>
              <a:rPr lang="en-US" sz="2400">
                <a:solidFill>
                  <a:srgbClr val="000000"/>
                </a:solidFill>
                <a:latin typeface="Canva Sans Bold"/>
              </a:rPr>
              <a:t>Charmila Gollavilli - 20JE0287</a:t>
            </a:r>
          </a:p>
          <a:p>
            <a:pPr algn="ctr">
              <a:lnSpc>
                <a:spcPts val="3359"/>
              </a:lnSpc>
            </a:pPr>
            <a:r>
              <a:rPr lang="en-US" sz="2400">
                <a:solidFill>
                  <a:srgbClr val="000000"/>
                </a:solidFill>
                <a:latin typeface="Canva Sans Bold"/>
              </a:rPr>
              <a:t>Md. Athar Imam  - 20JE0555</a:t>
            </a:r>
          </a:p>
          <a:p>
            <a:pPr algn="ctr">
              <a:lnSpc>
                <a:spcPts val="3359"/>
              </a:lnSpc>
            </a:pPr>
            <a:r>
              <a:rPr lang="en-US" sz="2400">
                <a:solidFill>
                  <a:srgbClr val="000000"/>
                </a:solidFill>
                <a:latin typeface="Canva Sans Bold"/>
              </a:rPr>
              <a:t>Priyanshu Singh - 20JE0732</a:t>
            </a:r>
          </a:p>
          <a:p>
            <a:pPr algn="ctr">
              <a:lnSpc>
                <a:spcPts val="3359"/>
              </a:lnSpc>
            </a:pPr>
            <a:endParaRPr lang="en-US" sz="2400">
              <a:solidFill>
                <a:srgbClr val="000000"/>
              </a:solidFill>
              <a:latin typeface="Canva Sans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graphicFrame>
        <p:nvGraphicFramePr>
          <p:cNvPr id="5" name="Table 5"/>
          <p:cNvGraphicFramePr>
            <a:graphicFrameLocks noGrp="1"/>
          </p:cNvGraphicFramePr>
          <p:nvPr/>
        </p:nvGraphicFramePr>
        <p:xfrm>
          <a:off x="1028700" y="1175716"/>
          <a:ext cx="15942360" cy="8961476"/>
        </p:xfrm>
        <a:graphic>
          <a:graphicData uri="http://schemas.openxmlformats.org/drawingml/2006/table">
            <a:tbl>
              <a:tblPr/>
              <a:tblGrid>
                <a:gridCol w="7971180">
                  <a:extLst>
                    <a:ext uri="{9D8B030D-6E8A-4147-A177-3AD203B41FA5}">
                      <a16:colId xmlns:a16="http://schemas.microsoft.com/office/drawing/2014/main" val="20000"/>
                    </a:ext>
                  </a:extLst>
                </a:gridCol>
                <a:gridCol w="7971180">
                  <a:extLst>
                    <a:ext uri="{9D8B030D-6E8A-4147-A177-3AD203B41FA5}">
                      <a16:colId xmlns:a16="http://schemas.microsoft.com/office/drawing/2014/main" val="20001"/>
                    </a:ext>
                  </a:extLst>
                </a:gridCol>
              </a:tblGrid>
              <a:tr h="2075750">
                <a:tc>
                  <a:txBody>
                    <a:bodyPr/>
                    <a:lstStyle/>
                    <a:p>
                      <a:pPr algn="ctr">
                        <a:lnSpc>
                          <a:spcPts val="4200"/>
                        </a:lnSpc>
                        <a:defRPr/>
                      </a:pPr>
                      <a:r>
                        <a:rPr lang="en-US" sz="3000">
                          <a:solidFill>
                            <a:srgbClr val="000000"/>
                          </a:solidFill>
                          <a:latin typeface="Montserrat Classic Bold"/>
                        </a:rPr>
                        <a:t>Intrinsic Factors </a:t>
                      </a:r>
                      <a:endParaRPr lang="en-US" sz="1100"/>
                    </a:p>
                    <a:p>
                      <a:pPr algn="ctr">
                        <a:lnSpc>
                          <a:spcPts val="4200"/>
                        </a:lnSpc>
                      </a:pPr>
                      <a:r>
                        <a:rPr lang="en-US" sz="3000">
                          <a:solidFill>
                            <a:srgbClr val="000000"/>
                          </a:solidFill>
                          <a:latin typeface="Montserrat Classic Bold"/>
                        </a:rPr>
                        <a:t>  (Nature of Coal) </a:t>
                      </a:r>
                    </a:p>
                    <a:p>
                      <a:pPr algn="ctr">
                        <a:lnSpc>
                          <a:spcPts val="4200"/>
                        </a:lnSpc>
                      </a:pPr>
                      <a:endParaRPr lang="en-US" sz="3000">
                        <a:solidFill>
                          <a:srgbClr val="000000"/>
                        </a:solidFill>
                        <a:latin typeface="Montserrat Classic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Montserrat Classic Bold"/>
                        </a:rPr>
                        <a:t>Extrinsic factors</a:t>
                      </a:r>
                      <a:endParaRPr lang="en-US" sz="1100"/>
                    </a:p>
                    <a:p>
                      <a:pPr algn="ctr">
                        <a:lnSpc>
                          <a:spcPts val="4200"/>
                        </a:lnSpc>
                      </a:pPr>
                      <a:r>
                        <a:rPr lang="en-US" sz="3000">
                          <a:solidFill>
                            <a:srgbClr val="000000"/>
                          </a:solidFill>
                          <a:latin typeface="Montserrat Classic Bold"/>
                        </a:rPr>
                        <a:t>(Atmospheric ,Geological and Mining condition)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85726">
                <a:tc>
                  <a:txBody>
                    <a:bodyPr/>
                    <a:lstStyle/>
                    <a:p>
                      <a:pPr algn="l">
                        <a:lnSpc>
                          <a:spcPts val="4200"/>
                        </a:lnSpc>
                        <a:defRPr/>
                      </a:pPr>
                      <a:r>
                        <a:rPr lang="en-US" sz="3000">
                          <a:solidFill>
                            <a:srgbClr val="000000"/>
                          </a:solidFill>
                          <a:latin typeface="Montserrat Classic"/>
                        </a:rPr>
                        <a:t>Particle size and</a:t>
                      </a:r>
                      <a:endParaRPr lang="en-US" sz="1100"/>
                    </a:p>
                    <a:p>
                      <a:pPr>
                        <a:lnSpc>
                          <a:spcPts val="4200"/>
                        </a:lnSpc>
                      </a:pPr>
                      <a:r>
                        <a:rPr lang="en-US" sz="3000">
                          <a:solidFill>
                            <a:srgbClr val="000000"/>
                          </a:solidFill>
                          <a:latin typeface="Montserrat Classic"/>
                        </a:rPr>
                        <a:t>surface area </a:t>
                      </a:r>
                    </a:p>
                    <a:p>
                      <a:pPr>
                        <a:lnSpc>
                          <a:spcPts val="4200"/>
                        </a:lnSpc>
                      </a:pPr>
                      <a:r>
                        <a:rPr lang="en-US" sz="3000">
                          <a:solidFill>
                            <a:srgbClr val="000000"/>
                          </a:solidFill>
                          <a:latin typeface="Montserrat Classic"/>
                        </a:rPr>
                        <a:t>Rank of coal </a:t>
                      </a:r>
                    </a:p>
                    <a:p>
                      <a:pPr>
                        <a:lnSpc>
                          <a:spcPts val="4200"/>
                        </a:lnSpc>
                      </a:pPr>
                      <a:r>
                        <a:rPr lang="en-US" sz="3000">
                          <a:solidFill>
                            <a:srgbClr val="000000"/>
                          </a:solidFill>
                          <a:latin typeface="Montserrat Classic"/>
                        </a:rPr>
                        <a:t>petrographic contents</a:t>
                      </a:r>
                    </a:p>
                    <a:p>
                      <a:pPr>
                        <a:lnSpc>
                          <a:spcPts val="4200"/>
                        </a:lnSpc>
                      </a:pPr>
                      <a:r>
                        <a:rPr lang="en-US" sz="3000">
                          <a:solidFill>
                            <a:srgbClr val="000000"/>
                          </a:solidFill>
                          <a:latin typeface="Montserrat Classic"/>
                        </a:rPr>
                        <a:t>Pyrites</a:t>
                      </a:r>
                    </a:p>
                    <a:p>
                      <a:pPr>
                        <a:lnSpc>
                          <a:spcPts val="4200"/>
                        </a:lnSpc>
                      </a:pPr>
                      <a:r>
                        <a:rPr lang="en-US" sz="3000">
                          <a:solidFill>
                            <a:srgbClr val="000000"/>
                          </a:solidFill>
                          <a:latin typeface="Montserrat Classic"/>
                        </a:rPr>
                        <a:t>Moisture </a:t>
                      </a:r>
                    </a:p>
                    <a:p>
                      <a:pPr>
                        <a:lnSpc>
                          <a:spcPts val="4200"/>
                        </a:lnSpc>
                      </a:pPr>
                      <a:r>
                        <a:rPr lang="en-US" sz="3000">
                          <a:solidFill>
                            <a:srgbClr val="000000"/>
                          </a:solidFill>
                          <a:latin typeface="Montserrat Classic"/>
                        </a:rPr>
                        <a:t>Ash content</a:t>
                      </a:r>
                    </a:p>
                    <a:p>
                      <a:pPr>
                        <a:lnSpc>
                          <a:spcPts val="4200"/>
                        </a:lnSpc>
                      </a:pPr>
                      <a:r>
                        <a:rPr lang="en-US" sz="3000">
                          <a:solidFill>
                            <a:srgbClr val="000000"/>
                          </a:solidFill>
                          <a:latin typeface="Montserrat Classic"/>
                        </a:rPr>
                        <a:t>Porosity</a:t>
                      </a:r>
                    </a:p>
                    <a:p>
                      <a:pPr>
                        <a:lnSpc>
                          <a:spcPts val="4200"/>
                        </a:lnSpc>
                      </a:pPr>
                      <a:r>
                        <a:rPr lang="en-US" sz="3000">
                          <a:solidFill>
                            <a:srgbClr val="000000"/>
                          </a:solidFill>
                          <a:latin typeface="Montserrat Classic"/>
                        </a:rPr>
                        <a:t>Volatile Matter</a:t>
                      </a:r>
                    </a:p>
                    <a:p>
                      <a:pPr>
                        <a:lnSpc>
                          <a:spcPts val="4200"/>
                        </a:lnSpc>
                      </a:pPr>
                      <a:endParaRPr lang="en-US" sz="3000">
                        <a:solidFill>
                          <a:srgbClr val="000000"/>
                        </a:solidFill>
                        <a:latin typeface="Montserrat Classic"/>
                      </a:endParaRPr>
                    </a:p>
                    <a:p>
                      <a:pPr>
                        <a:lnSpc>
                          <a:spcPts val="4200"/>
                        </a:lnSpc>
                      </a:pPr>
                      <a:endParaRPr lang="en-US" sz="3000">
                        <a:solidFill>
                          <a:srgbClr val="000000"/>
                        </a:solidFill>
                        <a:latin typeface="Montserrat Classic"/>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Montserrat Classic"/>
                        </a:rPr>
                        <a:t>Temperature</a:t>
                      </a:r>
                      <a:endParaRPr lang="en-US" sz="1100"/>
                    </a:p>
                    <a:p>
                      <a:pPr>
                        <a:lnSpc>
                          <a:spcPts val="4200"/>
                        </a:lnSpc>
                      </a:pPr>
                      <a:r>
                        <a:rPr lang="en-US" sz="3000">
                          <a:solidFill>
                            <a:srgbClr val="000000"/>
                          </a:solidFill>
                          <a:latin typeface="Montserrat Classic"/>
                        </a:rPr>
                        <a:t>Coal Seam surrounding strata </a:t>
                      </a:r>
                    </a:p>
                    <a:p>
                      <a:pPr>
                        <a:lnSpc>
                          <a:spcPts val="4200"/>
                        </a:lnSpc>
                      </a:pPr>
                      <a:r>
                        <a:rPr lang="en-US" sz="3000">
                          <a:solidFill>
                            <a:srgbClr val="000000"/>
                          </a:solidFill>
                          <a:latin typeface="Montserrat Classic"/>
                        </a:rPr>
                        <a:t>Seam Thickness</a:t>
                      </a:r>
                    </a:p>
                    <a:p>
                      <a:pPr>
                        <a:lnSpc>
                          <a:spcPts val="4200"/>
                        </a:lnSpc>
                      </a:pPr>
                      <a:r>
                        <a:rPr lang="en-US" sz="3000">
                          <a:solidFill>
                            <a:srgbClr val="000000"/>
                          </a:solidFill>
                          <a:latin typeface="Montserrat Classic"/>
                        </a:rPr>
                        <a:t>Extensive development</a:t>
                      </a:r>
                    </a:p>
                    <a:p>
                      <a:pPr>
                        <a:lnSpc>
                          <a:spcPts val="4200"/>
                        </a:lnSpc>
                      </a:pPr>
                      <a:r>
                        <a:rPr lang="en-US" sz="3000">
                          <a:solidFill>
                            <a:srgbClr val="000000"/>
                          </a:solidFill>
                          <a:latin typeface="Montserrat Classic"/>
                        </a:rPr>
                        <a:t>Ventilation system and</a:t>
                      </a:r>
                    </a:p>
                    <a:p>
                      <a:pPr>
                        <a:lnSpc>
                          <a:spcPts val="4200"/>
                        </a:lnSpc>
                      </a:pPr>
                      <a:r>
                        <a:rPr lang="en-US" sz="3000">
                          <a:solidFill>
                            <a:srgbClr val="000000"/>
                          </a:solidFill>
                          <a:latin typeface="Montserrat Classic"/>
                        </a:rPr>
                        <a:t>Air flow rate </a:t>
                      </a:r>
                    </a:p>
                    <a:p>
                      <a:pPr>
                        <a:lnSpc>
                          <a:spcPts val="4200"/>
                        </a:lnSpc>
                      </a:pPr>
                      <a:r>
                        <a:rPr lang="en-US" sz="3000">
                          <a:solidFill>
                            <a:srgbClr val="000000"/>
                          </a:solidFill>
                          <a:latin typeface="Montserrat Classic"/>
                        </a:rPr>
                        <a:t>Geological disturbance </a:t>
                      </a:r>
                    </a:p>
                    <a:p>
                      <a:pPr>
                        <a:lnSpc>
                          <a:spcPts val="4200"/>
                        </a:lnSpc>
                      </a:pPr>
                      <a:r>
                        <a:rPr lang="en-US" sz="3000">
                          <a:solidFill>
                            <a:srgbClr val="000000"/>
                          </a:solidFill>
                          <a:latin typeface="Montserrat Classic"/>
                        </a:rPr>
                        <a:t>Depth of working</a:t>
                      </a:r>
                    </a:p>
                    <a:p>
                      <a:pPr>
                        <a:lnSpc>
                          <a:spcPts val="4200"/>
                        </a:lnSpc>
                      </a:pPr>
                      <a:r>
                        <a:rPr lang="en-US" sz="3000">
                          <a:solidFill>
                            <a:srgbClr val="000000"/>
                          </a:solidFill>
                          <a:latin typeface="Montserrat Classic"/>
                        </a:rPr>
                        <a:t>etc.</a:t>
                      </a:r>
                    </a:p>
                    <a:p>
                      <a:pPr algn="ctr">
                        <a:lnSpc>
                          <a:spcPts val="4200"/>
                        </a:lnSpc>
                      </a:pPr>
                      <a:endParaRPr lang="en-US" sz="3000">
                        <a:solidFill>
                          <a:srgbClr val="000000"/>
                        </a:solidFill>
                        <a:latin typeface="Montserrat Classic"/>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9139238" y="4862512"/>
            <a:ext cx="9525" cy="504826"/>
          </a:xfrm>
          <a:prstGeom prst="rect">
            <a:avLst/>
          </a:prstGeom>
        </p:spPr>
        <p:txBody>
          <a:bodyPr lIns="0" tIns="0" rIns="0" bIns="0" rtlCol="0" anchor="t">
            <a:spAutoFit/>
          </a:bodyPr>
          <a:lstStyle/>
          <a:p>
            <a:pPr algn="ctr">
              <a:lnSpc>
                <a:spcPts val="4199"/>
              </a:lnSpc>
              <a:spcBef>
                <a:spcPct val="0"/>
              </a:spcBef>
            </a:pPr>
            <a:endParaRPr/>
          </a:p>
        </p:txBody>
      </p:sp>
      <p:sp>
        <p:nvSpPr>
          <p:cNvPr id="7" name="TextBox 7"/>
          <p:cNvSpPr txBox="1"/>
          <p:nvPr/>
        </p:nvSpPr>
        <p:spPr>
          <a:xfrm>
            <a:off x="1028700" y="405764"/>
            <a:ext cx="15401503" cy="622936"/>
          </a:xfrm>
          <a:prstGeom prst="rect">
            <a:avLst/>
          </a:prstGeom>
        </p:spPr>
        <p:txBody>
          <a:bodyPr lIns="0" tIns="0" rIns="0" bIns="0" rtlCol="0" anchor="t">
            <a:spAutoFit/>
          </a:bodyPr>
          <a:lstStyle/>
          <a:p>
            <a:pPr>
              <a:lnSpc>
                <a:spcPts val="5039"/>
              </a:lnSpc>
              <a:spcBef>
                <a:spcPct val="0"/>
              </a:spcBef>
            </a:pPr>
            <a:r>
              <a:rPr lang="en-US" sz="3599">
                <a:solidFill>
                  <a:srgbClr val="000000"/>
                </a:solidFill>
                <a:latin typeface="Montserrat Classic Bold"/>
              </a:rPr>
              <a:t>Factors affecting spontaneous heating of coal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592404"/>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447675"/>
            <a:ext cx="6506206" cy="1038225"/>
          </a:xfrm>
          <a:prstGeom prst="rect">
            <a:avLst/>
          </a:prstGeom>
        </p:spPr>
        <p:txBody>
          <a:bodyPr lIns="0" tIns="0" rIns="0" bIns="0" rtlCol="0" anchor="t">
            <a:spAutoFit/>
          </a:bodyPr>
          <a:lstStyle/>
          <a:p>
            <a:pPr>
              <a:lnSpc>
                <a:spcPts val="8400"/>
              </a:lnSpc>
              <a:spcBef>
                <a:spcPct val="0"/>
              </a:spcBef>
            </a:pPr>
            <a:r>
              <a:rPr lang="en-US" sz="6000">
                <a:solidFill>
                  <a:srgbClr val="004AAD"/>
                </a:solidFill>
                <a:latin typeface="Montserrat Classic Bold"/>
              </a:rPr>
              <a:t> Methodology</a:t>
            </a:r>
          </a:p>
        </p:txBody>
      </p:sp>
      <p:sp>
        <p:nvSpPr>
          <p:cNvPr id="5" name="Freeform 5"/>
          <p:cNvSpPr/>
          <p:nvPr/>
        </p:nvSpPr>
        <p:spPr>
          <a:xfrm flipH="1">
            <a:off x="2143523" y="7957762"/>
            <a:ext cx="2138280" cy="963988"/>
          </a:xfrm>
          <a:custGeom>
            <a:avLst/>
            <a:gdLst/>
            <a:ahLst/>
            <a:cxnLst/>
            <a:rect l="l" t="t" r="r" b="b"/>
            <a:pathLst>
              <a:path w="2138280" h="963988">
                <a:moveTo>
                  <a:pt x="2138280" y="0"/>
                </a:moveTo>
                <a:lnTo>
                  <a:pt x="0" y="0"/>
                </a:lnTo>
                <a:lnTo>
                  <a:pt x="0" y="963987"/>
                </a:lnTo>
                <a:lnTo>
                  <a:pt x="2138280" y="963987"/>
                </a:lnTo>
                <a:lnTo>
                  <a:pt x="213828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440922" y="8170515"/>
            <a:ext cx="1407736" cy="481330"/>
          </a:xfrm>
          <a:prstGeom prst="rect">
            <a:avLst/>
          </a:prstGeom>
        </p:spPr>
        <p:txBody>
          <a:bodyPr lIns="0" tIns="0" rIns="0" bIns="0" rtlCol="0" anchor="t">
            <a:spAutoFit/>
          </a:bodyPr>
          <a:lstStyle/>
          <a:p>
            <a:pPr algn="ctr">
              <a:lnSpc>
                <a:spcPts val="3919"/>
              </a:lnSpc>
            </a:pPr>
            <a:r>
              <a:rPr lang="en-US" sz="2799">
                <a:solidFill>
                  <a:srgbClr val="2E2E2E"/>
                </a:solidFill>
                <a:latin typeface="Montserrat Classic Bold"/>
              </a:rPr>
              <a:t>2</a:t>
            </a:r>
          </a:p>
        </p:txBody>
      </p:sp>
      <p:sp>
        <p:nvSpPr>
          <p:cNvPr id="7" name="TextBox 7"/>
          <p:cNvSpPr txBox="1"/>
          <p:nvPr/>
        </p:nvSpPr>
        <p:spPr>
          <a:xfrm>
            <a:off x="4281803" y="2719907"/>
            <a:ext cx="4575127" cy="1179756"/>
          </a:xfrm>
          <a:prstGeom prst="rect">
            <a:avLst/>
          </a:prstGeom>
        </p:spPr>
        <p:txBody>
          <a:bodyPr lIns="0" tIns="0" rIns="0" bIns="0" rtlCol="0" anchor="t">
            <a:spAutoFit/>
          </a:bodyPr>
          <a:lstStyle/>
          <a:p>
            <a:pPr algn="ctr">
              <a:lnSpc>
                <a:spcPts val="4799"/>
              </a:lnSpc>
            </a:pPr>
            <a:r>
              <a:rPr lang="en-US" sz="3427">
                <a:solidFill>
                  <a:srgbClr val="2E2E2E"/>
                </a:solidFill>
                <a:latin typeface="Montserrat Classic Bold"/>
              </a:rPr>
              <a:t>Proximate </a:t>
            </a:r>
          </a:p>
          <a:p>
            <a:pPr algn="ctr">
              <a:lnSpc>
                <a:spcPts val="4799"/>
              </a:lnSpc>
              <a:spcBef>
                <a:spcPct val="0"/>
              </a:spcBef>
            </a:pPr>
            <a:r>
              <a:rPr lang="en-US" sz="3427">
                <a:solidFill>
                  <a:srgbClr val="2E2E2E"/>
                </a:solidFill>
                <a:latin typeface="Montserrat Classic Bold"/>
              </a:rPr>
              <a:t>Analysis</a:t>
            </a:r>
          </a:p>
        </p:txBody>
      </p:sp>
      <p:sp>
        <p:nvSpPr>
          <p:cNvPr id="8" name="TextBox 8"/>
          <p:cNvSpPr txBox="1"/>
          <p:nvPr/>
        </p:nvSpPr>
        <p:spPr>
          <a:xfrm>
            <a:off x="4568873" y="5493964"/>
            <a:ext cx="4575127" cy="1179756"/>
          </a:xfrm>
          <a:prstGeom prst="rect">
            <a:avLst/>
          </a:prstGeom>
        </p:spPr>
        <p:txBody>
          <a:bodyPr lIns="0" tIns="0" rIns="0" bIns="0" rtlCol="0" anchor="t">
            <a:spAutoFit/>
          </a:bodyPr>
          <a:lstStyle/>
          <a:p>
            <a:pPr algn="ctr">
              <a:lnSpc>
                <a:spcPts val="4799"/>
              </a:lnSpc>
              <a:spcBef>
                <a:spcPct val="0"/>
              </a:spcBef>
            </a:pPr>
            <a:r>
              <a:rPr lang="en-US" sz="3427">
                <a:solidFill>
                  <a:srgbClr val="2E2E2E"/>
                </a:solidFill>
                <a:latin typeface="Montserrat Classic Bold"/>
              </a:rPr>
              <a:t>Wet Oxidation Potential</a:t>
            </a:r>
          </a:p>
        </p:txBody>
      </p:sp>
      <p:sp>
        <p:nvSpPr>
          <p:cNvPr id="9" name="TextBox 9"/>
          <p:cNvSpPr txBox="1"/>
          <p:nvPr/>
        </p:nvSpPr>
        <p:spPr>
          <a:xfrm>
            <a:off x="4568873" y="7741994"/>
            <a:ext cx="4575127" cy="1179756"/>
          </a:xfrm>
          <a:prstGeom prst="rect">
            <a:avLst/>
          </a:prstGeom>
        </p:spPr>
        <p:txBody>
          <a:bodyPr lIns="0" tIns="0" rIns="0" bIns="0" rtlCol="0" anchor="t">
            <a:spAutoFit/>
          </a:bodyPr>
          <a:lstStyle/>
          <a:p>
            <a:pPr algn="ctr">
              <a:lnSpc>
                <a:spcPts val="4799"/>
              </a:lnSpc>
              <a:spcBef>
                <a:spcPct val="0"/>
              </a:spcBef>
            </a:pPr>
            <a:r>
              <a:rPr lang="en-US" sz="3427">
                <a:solidFill>
                  <a:srgbClr val="2E2E2E"/>
                </a:solidFill>
                <a:latin typeface="Montserrat Classic Bold"/>
              </a:rPr>
              <a:t>Crossing Point Temperature</a:t>
            </a:r>
          </a:p>
        </p:txBody>
      </p:sp>
      <p:sp>
        <p:nvSpPr>
          <p:cNvPr id="10" name="Freeform 10"/>
          <p:cNvSpPr/>
          <p:nvPr/>
        </p:nvSpPr>
        <p:spPr>
          <a:xfrm flipH="1">
            <a:off x="2143523" y="5635185"/>
            <a:ext cx="2138280" cy="963988"/>
          </a:xfrm>
          <a:custGeom>
            <a:avLst/>
            <a:gdLst/>
            <a:ahLst/>
            <a:cxnLst/>
            <a:rect l="l" t="t" r="r" b="b"/>
            <a:pathLst>
              <a:path w="2138280" h="963988">
                <a:moveTo>
                  <a:pt x="2138280" y="0"/>
                </a:moveTo>
                <a:lnTo>
                  <a:pt x="0" y="0"/>
                </a:lnTo>
                <a:lnTo>
                  <a:pt x="0" y="963988"/>
                </a:lnTo>
                <a:lnTo>
                  <a:pt x="2138280" y="963988"/>
                </a:lnTo>
                <a:lnTo>
                  <a:pt x="213828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flipH="1">
            <a:off x="2143523" y="2806120"/>
            <a:ext cx="2138280" cy="963988"/>
          </a:xfrm>
          <a:custGeom>
            <a:avLst/>
            <a:gdLst/>
            <a:ahLst/>
            <a:cxnLst/>
            <a:rect l="l" t="t" r="r" b="b"/>
            <a:pathLst>
              <a:path w="2138280" h="963988">
                <a:moveTo>
                  <a:pt x="2138280" y="0"/>
                </a:moveTo>
                <a:lnTo>
                  <a:pt x="0" y="0"/>
                </a:lnTo>
                <a:lnTo>
                  <a:pt x="0" y="963988"/>
                </a:lnTo>
                <a:lnTo>
                  <a:pt x="2138280" y="963988"/>
                </a:lnTo>
                <a:lnTo>
                  <a:pt x="213828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2576669" y="5850846"/>
            <a:ext cx="1271989" cy="475516"/>
          </a:xfrm>
          <a:prstGeom prst="rect">
            <a:avLst/>
          </a:prstGeom>
        </p:spPr>
        <p:txBody>
          <a:bodyPr lIns="0" tIns="0" rIns="0" bIns="0" rtlCol="0" anchor="t">
            <a:spAutoFit/>
          </a:bodyPr>
          <a:lstStyle/>
          <a:p>
            <a:pPr algn="ctr">
              <a:lnSpc>
                <a:spcPts val="3854"/>
              </a:lnSpc>
            </a:pPr>
            <a:r>
              <a:rPr lang="en-US" sz="2753">
                <a:solidFill>
                  <a:srgbClr val="2E2E2E"/>
                </a:solidFill>
                <a:latin typeface="Montserrat Classic Bold"/>
              </a:rPr>
              <a:t>1</a:t>
            </a:r>
          </a:p>
        </p:txBody>
      </p:sp>
      <p:sp>
        <p:nvSpPr>
          <p:cNvPr id="13" name="TextBox 13"/>
          <p:cNvSpPr txBox="1"/>
          <p:nvPr/>
        </p:nvSpPr>
        <p:spPr>
          <a:xfrm>
            <a:off x="2576669" y="3076789"/>
            <a:ext cx="1271989" cy="475516"/>
          </a:xfrm>
          <a:prstGeom prst="rect">
            <a:avLst/>
          </a:prstGeom>
        </p:spPr>
        <p:txBody>
          <a:bodyPr lIns="0" tIns="0" rIns="0" bIns="0" rtlCol="0" anchor="t">
            <a:spAutoFit/>
          </a:bodyPr>
          <a:lstStyle/>
          <a:p>
            <a:pPr algn="ctr">
              <a:lnSpc>
                <a:spcPts val="3854"/>
              </a:lnSpc>
            </a:pPr>
            <a:r>
              <a:rPr lang="en-US" sz="2753">
                <a:solidFill>
                  <a:srgbClr val="2E2E2E"/>
                </a:solidFill>
                <a:latin typeface="Montserrat Classic Bold"/>
              </a:rPr>
              <a:t>1</a:t>
            </a:r>
          </a:p>
        </p:txBody>
      </p:sp>
      <p:sp>
        <p:nvSpPr>
          <p:cNvPr id="14" name="TextBox 14"/>
          <p:cNvSpPr txBox="1"/>
          <p:nvPr/>
        </p:nvSpPr>
        <p:spPr>
          <a:xfrm>
            <a:off x="864668" y="1768532"/>
            <a:ext cx="9650932" cy="574196"/>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Bold Italics"/>
              </a:rPr>
              <a:t>Determination of Intrinsic properties of coal</a:t>
            </a:r>
          </a:p>
        </p:txBody>
      </p:sp>
      <p:sp>
        <p:nvSpPr>
          <p:cNvPr id="15" name="TextBox 15"/>
          <p:cNvSpPr txBox="1"/>
          <p:nvPr/>
        </p:nvSpPr>
        <p:spPr>
          <a:xfrm>
            <a:off x="864668" y="4341608"/>
            <a:ext cx="13156132" cy="580390"/>
          </a:xfrm>
          <a:prstGeom prst="rect">
            <a:avLst/>
          </a:prstGeom>
        </p:spPr>
        <p:txBody>
          <a:bodyPr wrap="square" lIns="0" tIns="0" rIns="0" bIns="0" rtlCol="0" anchor="t">
            <a:spAutoFit/>
          </a:bodyPr>
          <a:lstStyle/>
          <a:p>
            <a:pPr>
              <a:lnSpc>
                <a:spcPts val="4759"/>
              </a:lnSpc>
            </a:pPr>
            <a:r>
              <a:rPr lang="en-US" sz="3399" dirty="0">
                <a:solidFill>
                  <a:srgbClr val="000000"/>
                </a:solidFill>
                <a:latin typeface="Canva Sans Bold Italics"/>
              </a:rPr>
              <a:t>Determination of spontaneous heating susceptibility of coal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10431915" y="-5686611"/>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38223" y="537527"/>
            <a:ext cx="6065758" cy="887095"/>
          </a:xfrm>
          <a:prstGeom prst="rect">
            <a:avLst/>
          </a:prstGeom>
        </p:spPr>
        <p:txBody>
          <a:bodyPr lIns="0" tIns="0" rIns="0" bIns="0" rtlCol="0" anchor="t">
            <a:spAutoFit/>
          </a:bodyPr>
          <a:lstStyle/>
          <a:p>
            <a:pPr algn="ctr">
              <a:lnSpc>
                <a:spcPts val="7279"/>
              </a:lnSpc>
            </a:pPr>
            <a:r>
              <a:rPr lang="en-US" sz="5199">
                <a:solidFill>
                  <a:srgbClr val="2E2E2E"/>
                </a:solidFill>
                <a:latin typeface="Canva Sans Bold"/>
              </a:rPr>
              <a:t>Proximate analysis</a:t>
            </a:r>
          </a:p>
        </p:txBody>
      </p:sp>
      <p:sp>
        <p:nvSpPr>
          <p:cNvPr id="5" name="TextBox 5"/>
          <p:cNvSpPr txBox="1"/>
          <p:nvPr/>
        </p:nvSpPr>
        <p:spPr>
          <a:xfrm>
            <a:off x="653106" y="1736996"/>
            <a:ext cx="16981789" cy="1471830"/>
          </a:xfrm>
          <a:prstGeom prst="rect">
            <a:avLst/>
          </a:prstGeom>
        </p:spPr>
        <p:txBody>
          <a:bodyPr lIns="0" tIns="0" rIns="0" bIns="0" rtlCol="0" anchor="t">
            <a:spAutoFit/>
          </a:bodyPr>
          <a:lstStyle/>
          <a:p>
            <a:pPr>
              <a:lnSpc>
                <a:spcPts val="3925"/>
              </a:lnSpc>
            </a:pPr>
            <a:r>
              <a:rPr lang="en-US" sz="2803">
                <a:solidFill>
                  <a:srgbClr val="2E2E2E"/>
                </a:solidFill>
                <a:latin typeface="Canva Sans"/>
              </a:rPr>
              <a:t>The test involves heating the coal under various conditions for variable amounts of time to determine i) moisture content ii) volatile matter iii) fixed carbon and vi) ash yield.</a:t>
            </a:r>
          </a:p>
          <a:p>
            <a:pPr>
              <a:lnSpc>
                <a:spcPts val="3925"/>
              </a:lnSpc>
            </a:pPr>
            <a:endParaRPr lang="en-US" sz="2803">
              <a:solidFill>
                <a:srgbClr val="2E2E2E"/>
              </a:solidFill>
              <a:latin typeface="Canva Sans"/>
            </a:endParaRPr>
          </a:p>
        </p:txBody>
      </p:sp>
      <p:grpSp>
        <p:nvGrpSpPr>
          <p:cNvPr id="6" name="Group 6"/>
          <p:cNvGrpSpPr/>
          <p:nvPr/>
        </p:nvGrpSpPr>
        <p:grpSpPr>
          <a:xfrm>
            <a:off x="-372715" y="2987172"/>
            <a:ext cx="18117393" cy="1372235"/>
            <a:chOff x="0" y="0"/>
            <a:chExt cx="24156525" cy="1829646"/>
          </a:xfrm>
        </p:grpSpPr>
        <p:sp>
          <p:nvSpPr>
            <p:cNvPr id="7" name="TextBox 7"/>
            <p:cNvSpPr txBox="1"/>
            <p:nvPr/>
          </p:nvSpPr>
          <p:spPr>
            <a:xfrm>
              <a:off x="1367761" y="-57150"/>
              <a:ext cx="22788764" cy="1283123"/>
            </a:xfrm>
            <a:prstGeom prst="rect">
              <a:avLst/>
            </a:prstGeom>
          </p:spPr>
          <p:txBody>
            <a:bodyPr lIns="0" tIns="0" rIns="0" bIns="0" rtlCol="0" anchor="t">
              <a:spAutoFit/>
            </a:bodyPr>
            <a:lstStyle/>
            <a:p>
              <a:pPr>
                <a:lnSpc>
                  <a:spcPts val="3920"/>
                </a:lnSpc>
              </a:pPr>
              <a:r>
                <a:rPr lang="en-US" sz="2800">
                  <a:solidFill>
                    <a:srgbClr val="2E2E2E"/>
                  </a:solidFill>
                  <a:latin typeface="Canva Sans Bold"/>
                </a:rPr>
                <a:t>i)</a:t>
              </a:r>
              <a:r>
                <a:rPr lang="en-US" sz="2800">
                  <a:solidFill>
                    <a:srgbClr val="2E2E2E"/>
                  </a:solidFill>
                  <a:latin typeface="Canva Sans"/>
                </a:rPr>
                <a:t> </a:t>
              </a:r>
              <a:r>
                <a:rPr lang="en-US" sz="2800">
                  <a:solidFill>
                    <a:srgbClr val="2E2E2E"/>
                  </a:solidFill>
                  <a:latin typeface="Canva Sans Bold"/>
                </a:rPr>
                <a:t>Moisture content</a:t>
              </a:r>
              <a:r>
                <a:rPr lang="en-US" sz="2800">
                  <a:solidFill>
                    <a:srgbClr val="2E2E2E"/>
                  </a:solidFill>
                  <a:latin typeface="Canva Sans"/>
                  <a:ea typeface="Canva Sans"/>
                </a:rPr>
                <a:t> :This is defined as the percentage of moisture in a sample under examination when it is heated just over the boiling point of water (105°C)</a:t>
              </a:r>
            </a:p>
          </p:txBody>
        </p:sp>
        <p:sp>
          <p:nvSpPr>
            <p:cNvPr id="8" name="TextBox 8"/>
            <p:cNvSpPr txBox="1"/>
            <p:nvPr/>
          </p:nvSpPr>
          <p:spPr>
            <a:xfrm>
              <a:off x="0" y="1206923"/>
              <a:ext cx="24010146" cy="622723"/>
            </a:xfrm>
            <a:prstGeom prst="rect">
              <a:avLst/>
            </a:prstGeom>
          </p:spPr>
          <p:txBody>
            <a:bodyPr lIns="0" tIns="0" rIns="0" bIns="0" rtlCol="0" anchor="t">
              <a:spAutoFit/>
            </a:bodyPr>
            <a:lstStyle/>
            <a:p>
              <a:pPr algn="ctr">
                <a:lnSpc>
                  <a:spcPts val="3920"/>
                </a:lnSpc>
              </a:pPr>
              <a:r>
                <a:rPr lang="en-US" sz="2800">
                  <a:solidFill>
                    <a:srgbClr val="2E2E2E"/>
                  </a:solidFill>
                  <a:latin typeface="Canva Sans"/>
                </a:rPr>
                <a:t>% of Moisture = (Loss in weight of coal sample / weight of coal taken) X 100</a:t>
              </a:r>
            </a:p>
          </p:txBody>
        </p:sp>
      </p:grpSp>
      <p:sp>
        <p:nvSpPr>
          <p:cNvPr id="9" name="TextBox 9"/>
          <p:cNvSpPr txBox="1"/>
          <p:nvPr/>
        </p:nvSpPr>
        <p:spPr>
          <a:xfrm>
            <a:off x="653106" y="4575903"/>
            <a:ext cx="16606194" cy="976630"/>
          </a:xfrm>
          <a:prstGeom prst="rect">
            <a:avLst/>
          </a:prstGeom>
        </p:spPr>
        <p:txBody>
          <a:bodyPr lIns="0" tIns="0" rIns="0" bIns="0" rtlCol="0" anchor="t">
            <a:spAutoFit/>
          </a:bodyPr>
          <a:lstStyle/>
          <a:p>
            <a:pPr>
              <a:lnSpc>
                <a:spcPts val="3919"/>
              </a:lnSpc>
              <a:spcBef>
                <a:spcPct val="0"/>
              </a:spcBef>
            </a:pPr>
            <a:r>
              <a:rPr lang="en-US" sz="2799">
                <a:solidFill>
                  <a:srgbClr val="2E2E2E"/>
                </a:solidFill>
                <a:latin typeface="Canva Sans Bold"/>
              </a:rPr>
              <a:t>ii)</a:t>
            </a:r>
            <a:r>
              <a:rPr lang="en-US" sz="2799">
                <a:solidFill>
                  <a:srgbClr val="2E2E2E"/>
                </a:solidFill>
                <a:latin typeface="Canva Sans"/>
              </a:rPr>
              <a:t> </a:t>
            </a:r>
            <a:r>
              <a:rPr lang="en-US" sz="2799">
                <a:solidFill>
                  <a:srgbClr val="2E2E2E"/>
                </a:solidFill>
                <a:latin typeface="Canva Sans Bold"/>
              </a:rPr>
              <a:t>Volatile matter</a:t>
            </a:r>
            <a:r>
              <a:rPr lang="en-US" sz="2799">
                <a:solidFill>
                  <a:srgbClr val="2E2E2E"/>
                </a:solidFill>
                <a:latin typeface="Canva Sans"/>
                <a:ea typeface="Canva Sans"/>
              </a:rPr>
              <a:t> is defined as the gases driven off when coal is heated to 950°C (1742°F) in the absence of air under specified conditions.</a:t>
            </a:r>
          </a:p>
        </p:txBody>
      </p:sp>
      <p:sp>
        <p:nvSpPr>
          <p:cNvPr id="10" name="TextBox 10"/>
          <p:cNvSpPr txBox="1"/>
          <p:nvPr/>
        </p:nvSpPr>
        <p:spPr>
          <a:xfrm>
            <a:off x="2555107" y="5523958"/>
            <a:ext cx="12339387" cy="481330"/>
          </a:xfrm>
          <a:prstGeom prst="rect">
            <a:avLst/>
          </a:prstGeom>
        </p:spPr>
        <p:txBody>
          <a:bodyPr lIns="0" tIns="0" rIns="0" bIns="0" rtlCol="0" anchor="t">
            <a:spAutoFit/>
          </a:bodyPr>
          <a:lstStyle/>
          <a:p>
            <a:pPr algn="ctr">
              <a:lnSpc>
                <a:spcPts val="3919"/>
              </a:lnSpc>
            </a:pPr>
            <a:r>
              <a:rPr lang="en-US" sz="2799">
                <a:solidFill>
                  <a:srgbClr val="2E2E2E"/>
                </a:solidFill>
                <a:latin typeface="Canva Sans Italics"/>
                <a:ea typeface="Canva Sans Italics"/>
              </a:rPr>
              <a:t>% Volatile matter = (loss in weight at 925°C/ weight of coal taken) X 100</a:t>
            </a:r>
          </a:p>
        </p:txBody>
      </p:sp>
      <p:grpSp>
        <p:nvGrpSpPr>
          <p:cNvPr id="11" name="Group 11"/>
          <p:cNvGrpSpPr/>
          <p:nvPr/>
        </p:nvGrpSpPr>
        <p:grpSpPr>
          <a:xfrm>
            <a:off x="638223" y="6406272"/>
            <a:ext cx="16228684" cy="1378249"/>
            <a:chOff x="0" y="0"/>
            <a:chExt cx="21638246" cy="1837665"/>
          </a:xfrm>
        </p:grpSpPr>
        <p:sp>
          <p:nvSpPr>
            <p:cNvPr id="12" name="TextBox 12"/>
            <p:cNvSpPr txBox="1"/>
            <p:nvPr/>
          </p:nvSpPr>
          <p:spPr>
            <a:xfrm>
              <a:off x="0" y="-57150"/>
              <a:ext cx="21638246" cy="1283124"/>
            </a:xfrm>
            <a:prstGeom prst="rect">
              <a:avLst/>
            </a:prstGeom>
          </p:spPr>
          <p:txBody>
            <a:bodyPr lIns="0" tIns="0" rIns="0" bIns="0" rtlCol="0" anchor="t">
              <a:spAutoFit/>
            </a:bodyPr>
            <a:lstStyle/>
            <a:p>
              <a:pPr>
                <a:lnSpc>
                  <a:spcPts val="3919"/>
                </a:lnSpc>
                <a:spcBef>
                  <a:spcPct val="0"/>
                </a:spcBef>
              </a:pPr>
              <a:r>
                <a:rPr lang="en-US" sz="2799">
                  <a:solidFill>
                    <a:srgbClr val="2E2E2E"/>
                  </a:solidFill>
                  <a:latin typeface="Canva Sans Bold"/>
                </a:rPr>
                <a:t>iii) Ash</a:t>
              </a:r>
              <a:r>
                <a:rPr lang="en-US" sz="2799">
                  <a:solidFill>
                    <a:srgbClr val="2E2E2E"/>
                  </a:solidFill>
                  <a:latin typeface="Canva Sans"/>
                  <a:ea typeface="Canva Sans"/>
                </a:rPr>
                <a:t> is the inorganic residue that remains after combustion. It is defined as the residue left after the same coal sample is heated at 750°C for half an hour .</a:t>
              </a:r>
            </a:p>
          </p:txBody>
        </p:sp>
        <p:sp>
          <p:nvSpPr>
            <p:cNvPr id="13" name="TextBox 13"/>
            <p:cNvSpPr txBox="1"/>
            <p:nvPr/>
          </p:nvSpPr>
          <p:spPr>
            <a:xfrm>
              <a:off x="1531245" y="1214942"/>
              <a:ext cx="18251822" cy="622723"/>
            </a:xfrm>
            <a:prstGeom prst="rect">
              <a:avLst/>
            </a:prstGeom>
          </p:spPr>
          <p:txBody>
            <a:bodyPr lIns="0" tIns="0" rIns="0" bIns="0" rtlCol="0" anchor="t">
              <a:spAutoFit/>
            </a:bodyPr>
            <a:lstStyle/>
            <a:p>
              <a:pPr algn="ctr">
                <a:lnSpc>
                  <a:spcPts val="3919"/>
                </a:lnSpc>
                <a:spcBef>
                  <a:spcPct val="0"/>
                </a:spcBef>
              </a:pPr>
              <a:r>
                <a:rPr lang="en-US" sz="2799">
                  <a:solidFill>
                    <a:srgbClr val="2E2E2E"/>
                  </a:solidFill>
                  <a:latin typeface="Canva Sans Italics"/>
                </a:rPr>
                <a:t>% Ash = (weight of residual left in crucible /weight of coal taken)X100</a:t>
              </a:r>
            </a:p>
          </p:txBody>
        </p:sp>
      </p:grpSp>
      <p:grpSp>
        <p:nvGrpSpPr>
          <p:cNvPr id="14" name="Group 14"/>
          <p:cNvGrpSpPr/>
          <p:nvPr/>
        </p:nvGrpSpPr>
        <p:grpSpPr>
          <a:xfrm>
            <a:off x="653106" y="8155996"/>
            <a:ext cx="17254389" cy="1343661"/>
            <a:chOff x="0" y="0"/>
            <a:chExt cx="23005852" cy="1791547"/>
          </a:xfrm>
        </p:grpSpPr>
        <p:sp>
          <p:nvSpPr>
            <p:cNvPr id="15" name="TextBox 15"/>
            <p:cNvSpPr txBox="1"/>
            <p:nvPr/>
          </p:nvSpPr>
          <p:spPr>
            <a:xfrm>
              <a:off x="0" y="-57150"/>
              <a:ext cx="23005852" cy="622724"/>
            </a:xfrm>
            <a:prstGeom prst="rect">
              <a:avLst/>
            </a:prstGeom>
          </p:spPr>
          <p:txBody>
            <a:bodyPr lIns="0" tIns="0" rIns="0" bIns="0" rtlCol="0" anchor="t">
              <a:spAutoFit/>
            </a:bodyPr>
            <a:lstStyle/>
            <a:p>
              <a:pPr algn="ctr">
                <a:lnSpc>
                  <a:spcPts val="3919"/>
                </a:lnSpc>
                <a:spcBef>
                  <a:spcPct val="0"/>
                </a:spcBef>
              </a:pPr>
              <a:r>
                <a:rPr lang="en-US" sz="2799">
                  <a:solidFill>
                    <a:srgbClr val="2E2E2E"/>
                  </a:solidFill>
                  <a:latin typeface="Canva Sans Bold"/>
                </a:rPr>
                <a:t>iv) Fixed carbon </a:t>
              </a:r>
              <a:r>
                <a:rPr lang="en-US" sz="2799">
                  <a:solidFill>
                    <a:srgbClr val="2E2E2E"/>
                  </a:solidFill>
                  <a:latin typeface="Canva Sans"/>
                </a:rPr>
                <a:t>is the carbon found in the material which is left after volatile materials are driven off</a:t>
              </a:r>
            </a:p>
          </p:txBody>
        </p:sp>
        <p:sp>
          <p:nvSpPr>
            <p:cNvPr id="16" name="TextBox 16"/>
            <p:cNvSpPr txBox="1"/>
            <p:nvPr/>
          </p:nvSpPr>
          <p:spPr>
            <a:xfrm>
              <a:off x="1421749" y="508424"/>
              <a:ext cx="19298095" cy="1283123"/>
            </a:xfrm>
            <a:prstGeom prst="rect">
              <a:avLst/>
            </a:prstGeom>
          </p:spPr>
          <p:txBody>
            <a:bodyPr lIns="0" tIns="0" rIns="0" bIns="0" rtlCol="0" anchor="t">
              <a:spAutoFit/>
            </a:bodyPr>
            <a:lstStyle/>
            <a:p>
              <a:pPr algn="ctr">
                <a:lnSpc>
                  <a:spcPts val="3919"/>
                </a:lnSpc>
              </a:pPr>
              <a:r>
                <a:rPr lang="en-US" sz="2799">
                  <a:solidFill>
                    <a:srgbClr val="2E2E2E"/>
                  </a:solidFill>
                  <a:latin typeface="Canva Sans"/>
                </a:rPr>
                <a:t>% of Fixed Carbon = 100- (% of Total Moisture + % of Volatile Matter + % of Ash content)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701684">
            <a:off x="4425966" y="-1553765"/>
            <a:ext cx="17617704" cy="17617704"/>
          </a:xfrm>
          <a:custGeom>
            <a:avLst/>
            <a:gdLst/>
            <a:ahLst/>
            <a:cxnLst/>
            <a:rect l="l" t="t" r="r" b="b"/>
            <a:pathLst>
              <a:path w="17617704" h="17617704">
                <a:moveTo>
                  <a:pt x="0" y="0"/>
                </a:moveTo>
                <a:lnTo>
                  <a:pt x="17617703" y="0"/>
                </a:lnTo>
                <a:lnTo>
                  <a:pt x="17617703"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6955451" flipH="1">
            <a:off x="-4489724" y="-3499689"/>
            <a:ext cx="8979447" cy="7297842"/>
          </a:xfrm>
          <a:custGeom>
            <a:avLst/>
            <a:gdLst/>
            <a:ahLst/>
            <a:cxnLst/>
            <a:rect l="l" t="t" r="r" b="b"/>
            <a:pathLst>
              <a:path w="8979447" h="7297842">
                <a:moveTo>
                  <a:pt x="8979448" y="0"/>
                </a:moveTo>
                <a:lnTo>
                  <a:pt x="0" y="0"/>
                </a:lnTo>
                <a:lnTo>
                  <a:pt x="0" y="7297842"/>
                </a:lnTo>
                <a:lnTo>
                  <a:pt x="8979448" y="7297842"/>
                </a:lnTo>
                <a:lnTo>
                  <a:pt x="8979448"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22172" y="560071"/>
            <a:ext cx="10136360" cy="887095"/>
          </a:xfrm>
          <a:prstGeom prst="rect">
            <a:avLst/>
          </a:prstGeom>
        </p:spPr>
        <p:txBody>
          <a:bodyPr lIns="0" tIns="0" rIns="0" bIns="0" rtlCol="0" anchor="t">
            <a:spAutoFit/>
          </a:bodyPr>
          <a:lstStyle/>
          <a:p>
            <a:pPr>
              <a:lnSpc>
                <a:spcPts val="7279"/>
              </a:lnSpc>
            </a:pPr>
            <a:r>
              <a:rPr lang="en-US" sz="5199">
                <a:solidFill>
                  <a:srgbClr val="2E2E2E"/>
                </a:solidFill>
                <a:latin typeface="Canva Sans Bold"/>
              </a:rPr>
              <a:t>Wet Oxidation Potential (WOP)</a:t>
            </a:r>
          </a:p>
        </p:txBody>
      </p:sp>
      <p:sp>
        <p:nvSpPr>
          <p:cNvPr id="5" name="Freeform 5"/>
          <p:cNvSpPr/>
          <p:nvPr/>
        </p:nvSpPr>
        <p:spPr>
          <a:xfrm>
            <a:off x="9854141" y="3852546"/>
            <a:ext cx="8288685" cy="5023829"/>
          </a:xfrm>
          <a:custGeom>
            <a:avLst/>
            <a:gdLst/>
            <a:ahLst/>
            <a:cxnLst/>
            <a:rect l="l" t="t" r="r" b="b"/>
            <a:pathLst>
              <a:path w="8288685" h="5023829">
                <a:moveTo>
                  <a:pt x="0" y="0"/>
                </a:moveTo>
                <a:lnTo>
                  <a:pt x="8288684" y="0"/>
                </a:lnTo>
                <a:lnTo>
                  <a:pt x="8288684" y="5023829"/>
                </a:lnTo>
                <a:lnTo>
                  <a:pt x="0" y="5023829"/>
                </a:lnTo>
                <a:lnTo>
                  <a:pt x="0" y="0"/>
                </a:lnTo>
                <a:close/>
              </a:path>
            </a:pathLst>
          </a:custGeom>
          <a:blipFill>
            <a:blip r:embed="rId6"/>
            <a:stretch>
              <a:fillRect/>
            </a:stretch>
          </a:blipFill>
        </p:spPr>
      </p:sp>
      <p:sp>
        <p:nvSpPr>
          <p:cNvPr id="6" name="TextBox 6"/>
          <p:cNvSpPr txBox="1"/>
          <p:nvPr/>
        </p:nvSpPr>
        <p:spPr>
          <a:xfrm>
            <a:off x="9687949" y="8943676"/>
            <a:ext cx="8454876" cy="355455"/>
          </a:xfrm>
          <a:prstGeom prst="rect">
            <a:avLst/>
          </a:prstGeom>
        </p:spPr>
        <p:txBody>
          <a:bodyPr lIns="0" tIns="0" rIns="0" bIns="0" rtlCol="0" anchor="t">
            <a:spAutoFit/>
          </a:bodyPr>
          <a:lstStyle/>
          <a:p>
            <a:pPr algn="ctr">
              <a:lnSpc>
                <a:spcPts val="2940"/>
              </a:lnSpc>
            </a:pPr>
            <a:r>
              <a:rPr lang="en-US" sz="2100">
                <a:solidFill>
                  <a:srgbClr val="2E2E2E"/>
                </a:solidFill>
                <a:latin typeface="Canva Sans"/>
              </a:rPr>
              <a:t>Experimental set up for wet oxidation potential method</a:t>
            </a:r>
          </a:p>
        </p:txBody>
      </p:sp>
      <p:sp>
        <p:nvSpPr>
          <p:cNvPr id="7" name="TextBox 7"/>
          <p:cNvSpPr txBox="1"/>
          <p:nvPr/>
        </p:nvSpPr>
        <p:spPr>
          <a:xfrm>
            <a:off x="11340623" y="9341760"/>
            <a:ext cx="5149529" cy="727710"/>
          </a:xfrm>
          <a:prstGeom prst="rect">
            <a:avLst/>
          </a:prstGeom>
        </p:spPr>
        <p:txBody>
          <a:bodyPr lIns="0" tIns="0" rIns="0" bIns="0" rtlCol="0" anchor="t">
            <a:spAutoFit/>
          </a:bodyPr>
          <a:lstStyle/>
          <a:p>
            <a:pPr algn="ctr">
              <a:lnSpc>
                <a:spcPts val="2940"/>
              </a:lnSpc>
            </a:pPr>
            <a:r>
              <a:rPr lang="en-US" sz="2100">
                <a:solidFill>
                  <a:srgbClr val="2E2E2E"/>
                </a:solidFill>
                <a:latin typeface="Canva Sans"/>
              </a:rPr>
              <a:t>Reference: Nat. Sem. RMEII Udaipur,India July 7-9, 2017</a:t>
            </a:r>
          </a:p>
        </p:txBody>
      </p:sp>
      <p:sp>
        <p:nvSpPr>
          <p:cNvPr id="8" name="TextBox 8"/>
          <p:cNvSpPr txBox="1"/>
          <p:nvPr/>
        </p:nvSpPr>
        <p:spPr>
          <a:xfrm>
            <a:off x="522172" y="1390016"/>
            <a:ext cx="17220291" cy="2369820"/>
          </a:xfrm>
          <a:prstGeom prst="rect">
            <a:avLst/>
          </a:prstGeom>
        </p:spPr>
        <p:txBody>
          <a:bodyPr lIns="0" tIns="0" rIns="0" bIns="0" rtlCol="0" anchor="t">
            <a:spAutoFit/>
          </a:bodyPr>
          <a:lstStyle/>
          <a:p>
            <a:pPr>
              <a:lnSpc>
                <a:spcPts val="3779"/>
              </a:lnSpc>
            </a:pPr>
            <a:r>
              <a:rPr lang="en-US" sz="2700">
                <a:solidFill>
                  <a:srgbClr val="2E2E2E"/>
                </a:solidFill>
                <a:latin typeface="Canva Sans"/>
              </a:rPr>
              <a:t>In the wet oxidation potential method emphasis is given to change in potential difference during the oxidation process. It has been investigated that 0.2N KMnO4 as a oxidizer in 1N KOH solution is the optimum mixture to carry out wet oxidation potential method for obtaining best response to spontaneous heating of coal.</a:t>
            </a:r>
          </a:p>
          <a:p>
            <a:pPr>
              <a:lnSpc>
                <a:spcPts val="3779"/>
              </a:lnSpc>
            </a:pPr>
            <a:endParaRPr lang="en-US" sz="2700">
              <a:solidFill>
                <a:srgbClr val="2E2E2E"/>
              </a:solidFill>
              <a:latin typeface="Canva Sans"/>
            </a:endParaRPr>
          </a:p>
        </p:txBody>
      </p:sp>
      <p:sp>
        <p:nvSpPr>
          <p:cNvPr id="9" name="TextBox 9"/>
          <p:cNvSpPr txBox="1"/>
          <p:nvPr/>
        </p:nvSpPr>
        <p:spPr>
          <a:xfrm>
            <a:off x="9656910" y="3037080"/>
            <a:ext cx="8516955" cy="815466"/>
          </a:xfrm>
          <a:prstGeom prst="rect">
            <a:avLst/>
          </a:prstGeom>
        </p:spPr>
        <p:txBody>
          <a:bodyPr lIns="0" tIns="0" rIns="0" bIns="0" rtlCol="0" anchor="t">
            <a:spAutoFit/>
          </a:bodyPr>
          <a:lstStyle/>
          <a:p>
            <a:pPr algn="ctr">
              <a:lnSpc>
                <a:spcPts val="3353"/>
              </a:lnSpc>
            </a:pPr>
            <a:r>
              <a:rPr lang="en-US" sz="2395">
                <a:solidFill>
                  <a:srgbClr val="2E2E2E"/>
                </a:solidFill>
                <a:latin typeface="Canva Sans"/>
              </a:rPr>
              <a:t> Equivalence factor of KMnO4 in this case is maintained as 158.04/3 = 52.68. </a:t>
            </a:r>
          </a:p>
        </p:txBody>
      </p:sp>
      <p:sp>
        <p:nvSpPr>
          <p:cNvPr id="10" name="TextBox 10"/>
          <p:cNvSpPr txBox="1"/>
          <p:nvPr/>
        </p:nvSpPr>
        <p:spPr>
          <a:xfrm>
            <a:off x="1793635" y="3406713"/>
            <a:ext cx="6549091" cy="1967230"/>
          </a:xfrm>
          <a:prstGeom prst="rect">
            <a:avLst/>
          </a:prstGeom>
        </p:spPr>
        <p:txBody>
          <a:bodyPr lIns="0" tIns="0" rIns="0" bIns="0" rtlCol="0" anchor="t">
            <a:spAutoFit/>
          </a:bodyPr>
          <a:lstStyle/>
          <a:p>
            <a:pPr algn="ctr">
              <a:lnSpc>
                <a:spcPts val="3919"/>
              </a:lnSpc>
            </a:pPr>
            <a:r>
              <a:rPr lang="en-US" sz="2799">
                <a:solidFill>
                  <a:srgbClr val="2E2E2E"/>
                </a:solidFill>
                <a:latin typeface="Canva Sans"/>
              </a:rPr>
              <a:t>Principle of WOP: The reduction of permanganate ion to magnate ion is represented as follows: </a:t>
            </a:r>
          </a:p>
          <a:p>
            <a:pPr algn="ctr">
              <a:lnSpc>
                <a:spcPts val="3919"/>
              </a:lnSpc>
            </a:pPr>
            <a:r>
              <a:rPr lang="en-US" sz="2799">
                <a:solidFill>
                  <a:srgbClr val="2E2E2E"/>
                </a:solidFill>
                <a:latin typeface="Canva Sans"/>
              </a:rPr>
              <a:t>M</a:t>
            </a:r>
            <a:r>
              <a:rPr lang="en-US" sz="2799">
                <a:solidFill>
                  <a:srgbClr val="2E2E2E"/>
                </a:solidFill>
                <a:latin typeface="Canva Sans Italics"/>
              </a:rPr>
              <a:t>nO4- + e-  --&gt; [MnO4]2- </a:t>
            </a:r>
          </a:p>
        </p:txBody>
      </p:sp>
      <p:sp>
        <p:nvSpPr>
          <p:cNvPr id="11" name="TextBox 11"/>
          <p:cNvSpPr txBox="1"/>
          <p:nvPr/>
        </p:nvSpPr>
        <p:spPr>
          <a:xfrm>
            <a:off x="522172" y="5535868"/>
            <a:ext cx="9092016" cy="4401068"/>
          </a:xfrm>
          <a:prstGeom prst="rect">
            <a:avLst/>
          </a:prstGeom>
        </p:spPr>
        <p:txBody>
          <a:bodyPr lIns="0" tIns="0" rIns="0" bIns="0" rtlCol="0" anchor="t">
            <a:spAutoFit/>
          </a:bodyPr>
          <a:lstStyle/>
          <a:p>
            <a:pPr>
              <a:lnSpc>
                <a:spcPts val="3495"/>
              </a:lnSpc>
            </a:pPr>
            <a:r>
              <a:rPr lang="en-US" sz="2496">
                <a:solidFill>
                  <a:srgbClr val="2E2E2E"/>
                </a:solidFill>
                <a:latin typeface="Canva Sans"/>
              </a:rPr>
              <a:t>The addition of coal leads to the oxidation of the coal sample while the permanganate ion is reduced to magnate ion which results in the change in EMF and the change in potential occurs till the whole oxidation is completely over. The change in potential of the carbon electrode is measured for taking the results. The electrode is represented as carbon/ MnO2- . Different coal samples produce different amount of potential drop and this can be used to compare their relative susceptibilities to spontaneous combustion.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4821729" y="-4508377"/>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11594441" y="-4660302"/>
            <a:ext cx="12794948" cy="8828634"/>
          </a:xfrm>
          <a:custGeom>
            <a:avLst/>
            <a:gdLst/>
            <a:ahLst/>
            <a:cxnLst/>
            <a:rect l="l" t="t" r="r" b="b"/>
            <a:pathLst>
              <a:path w="12794948" h="8828634">
                <a:moveTo>
                  <a:pt x="0" y="0"/>
                </a:moveTo>
                <a:lnTo>
                  <a:pt x="12794948" y="0"/>
                </a:lnTo>
                <a:lnTo>
                  <a:pt x="12794948" y="8828634"/>
                </a:lnTo>
                <a:lnTo>
                  <a:pt x="0" y="882863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67596" y="738823"/>
            <a:ext cx="11027295" cy="684530"/>
          </a:xfrm>
          <a:prstGeom prst="rect">
            <a:avLst/>
          </a:prstGeom>
        </p:spPr>
        <p:txBody>
          <a:bodyPr lIns="0" tIns="0" rIns="0" bIns="0" rtlCol="0" anchor="t">
            <a:spAutoFit/>
          </a:bodyPr>
          <a:lstStyle/>
          <a:p>
            <a:pPr>
              <a:lnSpc>
                <a:spcPts val="5199"/>
              </a:lnSpc>
            </a:pPr>
            <a:r>
              <a:rPr lang="en-US" sz="5199">
                <a:solidFill>
                  <a:srgbClr val="000000"/>
                </a:solidFill>
                <a:latin typeface="Canva Sans Bold"/>
              </a:rPr>
              <a:t>Crossing Point Temperature (CPT)</a:t>
            </a:r>
          </a:p>
        </p:txBody>
      </p:sp>
      <p:sp>
        <p:nvSpPr>
          <p:cNvPr id="6" name="TextBox 6"/>
          <p:cNvSpPr txBox="1"/>
          <p:nvPr/>
        </p:nvSpPr>
        <p:spPr>
          <a:xfrm>
            <a:off x="367596" y="1852353"/>
            <a:ext cx="17552808" cy="1471930"/>
          </a:xfrm>
          <a:prstGeom prst="rect">
            <a:avLst/>
          </a:prstGeom>
        </p:spPr>
        <p:txBody>
          <a:bodyPr lIns="0" tIns="0" rIns="0" bIns="0" rtlCol="0" anchor="t">
            <a:spAutoFit/>
          </a:bodyPr>
          <a:lstStyle/>
          <a:p>
            <a:pPr>
              <a:lnSpc>
                <a:spcPts val="3919"/>
              </a:lnSpc>
            </a:pPr>
            <a:r>
              <a:rPr lang="en-US" sz="2799">
                <a:solidFill>
                  <a:srgbClr val="000000"/>
                </a:solidFill>
                <a:latin typeface="Canva Sans"/>
                <a:ea typeface="Canva Sans"/>
              </a:rPr>
              <a:t>Crossing point temperature (CPT) is the temperature at which the coal temperature coincides with that of the furnace temperature or bath temperature in °C. CPT or critical oxidation temperature gives an idea about the proneness of coal to auto oxidation or self-heating.</a:t>
            </a:r>
          </a:p>
        </p:txBody>
      </p:sp>
      <p:sp>
        <p:nvSpPr>
          <p:cNvPr id="7" name="TextBox 7"/>
          <p:cNvSpPr txBox="1"/>
          <p:nvPr/>
        </p:nvSpPr>
        <p:spPr>
          <a:xfrm>
            <a:off x="367596" y="3738560"/>
            <a:ext cx="17552808" cy="4443730"/>
          </a:xfrm>
          <a:prstGeom prst="rect">
            <a:avLst/>
          </a:prstGeom>
        </p:spPr>
        <p:txBody>
          <a:bodyPr lIns="0" tIns="0" rIns="0" bIns="0" rtlCol="0" anchor="t">
            <a:spAutoFit/>
          </a:bodyPr>
          <a:lstStyle/>
          <a:p>
            <a:pPr>
              <a:lnSpc>
                <a:spcPts val="3919"/>
              </a:lnSpc>
            </a:pPr>
            <a:r>
              <a:rPr lang="en-US" sz="2799">
                <a:solidFill>
                  <a:srgbClr val="000000"/>
                </a:solidFill>
                <a:latin typeface="Canva Sans"/>
                <a:ea typeface="Canva Sans"/>
              </a:rPr>
              <a:t>In this method oxygen is passed through a bed of coal powder immersed in a glycerine bath, which is heated at a constant rate. Initially the temperature of the bed will be less than that of the bath. Due to coal oxidation being an exothermic reaction, heat will be evolved thereby increasing the temperature of the coal bed, thus reducing the difference between coal and bath temperatures. As temperature of the bath increases, the oxidation rate is enhanced and a stage comes when coal bed temperature equals bath temperature and then exceeds it. The temperature at which both bath and bed temperatures indicate equality is referred to as crossing point temperature and expressed in °C. </a:t>
            </a:r>
            <a:r>
              <a:rPr lang="en-US" sz="2799">
                <a:solidFill>
                  <a:srgbClr val="000000"/>
                </a:solidFill>
                <a:latin typeface="Canva Sans Bold"/>
              </a:rPr>
              <a:t>The higher the crossing point temperature value, the less will be susceptibility of coal to spontaneous heating. </a:t>
            </a:r>
          </a:p>
        </p:txBody>
      </p:sp>
      <p:sp>
        <p:nvSpPr>
          <p:cNvPr id="8" name="TextBox 8"/>
          <p:cNvSpPr txBox="1"/>
          <p:nvPr/>
        </p:nvSpPr>
        <p:spPr>
          <a:xfrm>
            <a:off x="2394793" y="8855896"/>
            <a:ext cx="12752487" cy="976630"/>
          </a:xfrm>
          <a:prstGeom prst="rect">
            <a:avLst/>
          </a:prstGeom>
        </p:spPr>
        <p:txBody>
          <a:bodyPr lIns="0" tIns="0" rIns="0" bIns="0" rtlCol="0" anchor="t">
            <a:spAutoFit/>
          </a:bodyPr>
          <a:lstStyle/>
          <a:p>
            <a:pPr algn="ctr">
              <a:lnSpc>
                <a:spcPts val="3920"/>
              </a:lnSpc>
            </a:pPr>
            <a:r>
              <a:rPr lang="en-US" sz="2800">
                <a:solidFill>
                  <a:srgbClr val="000000"/>
                </a:solidFill>
                <a:latin typeface="Canva Sans"/>
              </a:rPr>
              <a:t>Table : Scale to determine proneness of coal towards spontaneous heating</a:t>
            </a:r>
          </a:p>
          <a:p>
            <a:pPr algn="ctr">
              <a:lnSpc>
                <a:spcPts val="3920"/>
              </a:lnSpc>
            </a:pPr>
            <a:endParaRPr lang="en-US" sz="2800">
              <a:solidFill>
                <a:srgbClr val="000000"/>
              </a:solidFill>
              <a:latin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324915">
            <a:off x="-7729715" y="2009464"/>
            <a:ext cx="12610146" cy="9583711"/>
          </a:xfrm>
          <a:custGeom>
            <a:avLst/>
            <a:gdLst/>
            <a:ahLst/>
            <a:cxnLst/>
            <a:rect l="l" t="t" r="r" b="b"/>
            <a:pathLst>
              <a:path w="12610146" h="9583711">
                <a:moveTo>
                  <a:pt x="0" y="0"/>
                </a:moveTo>
                <a:lnTo>
                  <a:pt x="12610146" y="0"/>
                </a:lnTo>
                <a:lnTo>
                  <a:pt x="12610146" y="9583711"/>
                </a:lnTo>
                <a:lnTo>
                  <a:pt x="0" y="95837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701684">
            <a:off x="4404446" y="-2005028"/>
            <a:ext cx="17617704" cy="17617704"/>
          </a:xfrm>
          <a:custGeom>
            <a:avLst/>
            <a:gdLst/>
            <a:ahLst/>
            <a:cxnLst/>
            <a:rect l="l" t="t" r="r" b="b"/>
            <a:pathLst>
              <a:path w="17617704" h="17617704">
                <a:moveTo>
                  <a:pt x="0" y="0"/>
                </a:moveTo>
                <a:lnTo>
                  <a:pt x="17617704" y="0"/>
                </a:lnTo>
                <a:lnTo>
                  <a:pt x="17617704" y="17617703"/>
                </a:lnTo>
                <a:lnTo>
                  <a:pt x="0" y="17617703"/>
                </a:lnTo>
                <a:lnTo>
                  <a:pt x="0" y="0"/>
                </a:lnTo>
                <a:close/>
              </a:path>
            </a:pathLst>
          </a:custGeom>
          <a:blipFill>
            <a:blip r:embed="rId4">
              <a:alphaModFix amt="35000"/>
              <a:extLst>
                <a:ext uri="{96DAC541-7B7A-43D3-8B79-37D633B846F1}">
                  <asvg:svgBlip xmlns:asvg="http://schemas.microsoft.com/office/drawing/2016/SVG/main" r:embed="rId5"/>
                </a:ext>
              </a:extLst>
            </a:blip>
            <a:stretch>
              <a:fillRect/>
            </a:stretch>
          </a:blipFill>
        </p:spPr>
      </p:sp>
      <p:sp>
        <p:nvSpPr>
          <p:cNvPr id="4" name="Freeform 4"/>
          <p:cNvSpPr/>
          <p:nvPr/>
        </p:nvSpPr>
        <p:spPr>
          <a:xfrm rot="8540384" flipH="1">
            <a:off x="-2445963" y="-1299667"/>
            <a:ext cx="6659420" cy="5412292"/>
          </a:xfrm>
          <a:custGeom>
            <a:avLst/>
            <a:gdLst/>
            <a:ahLst/>
            <a:cxnLst/>
            <a:rect l="l" t="t" r="r" b="b"/>
            <a:pathLst>
              <a:path w="6659420" h="5412292">
                <a:moveTo>
                  <a:pt x="6659420" y="0"/>
                </a:moveTo>
                <a:lnTo>
                  <a:pt x="0" y="0"/>
                </a:lnTo>
                <a:lnTo>
                  <a:pt x="0" y="5412292"/>
                </a:lnTo>
                <a:lnTo>
                  <a:pt x="6659420" y="5412292"/>
                </a:lnTo>
                <a:lnTo>
                  <a:pt x="665942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Freeform 5"/>
          <p:cNvSpPr/>
          <p:nvPr/>
        </p:nvSpPr>
        <p:spPr>
          <a:xfrm>
            <a:off x="9882657" y="4284685"/>
            <a:ext cx="6661282" cy="5033269"/>
          </a:xfrm>
          <a:custGeom>
            <a:avLst/>
            <a:gdLst/>
            <a:ahLst/>
            <a:cxnLst/>
            <a:rect l="l" t="t" r="r" b="b"/>
            <a:pathLst>
              <a:path w="6661282" h="5033269">
                <a:moveTo>
                  <a:pt x="0" y="0"/>
                </a:moveTo>
                <a:lnTo>
                  <a:pt x="6661282" y="0"/>
                </a:lnTo>
                <a:lnTo>
                  <a:pt x="6661282" y="5033269"/>
                </a:lnTo>
                <a:lnTo>
                  <a:pt x="0" y="5033269"/>
                </a:lnTo>
                <a:lnTo>
                  <a:pt x="0" y="0"/>
                </a:lnTo>
                <a:close/>
              </a:path>
            </a:pathLst>
          </a:custGeom>
          <a:blipFill>
            <a:blip r:embed="rId8"/>
            <a:stretch>
              <a:fillRect l="-2166" r="-2166"/>
            </a:stretch>
          </a:blipFill>
        </p:spPr>
      </p:sp>
      <p:sp>
        <p:nvSpPr>
          <p:cNvPr id="6" name="Freeform 6"/>
          <p:cNvSpPr/>
          <p:nvPr/>
        </p:nvSpPr>
        <p:spPr>
          <a:xfrm>
            <a:off x="2808384" y="4346843"/>
            <a:ext cx="4729431" cy="4913961"/>
          </a:xfrm>
          <a:custGeom>
            <a:avLst/>
            <a:gdLst/>
            <a:ahLst/>
            <a:cxnLst/>
            <a:rect l="l" t="t" r="r" b="b"/>
            <a:pathLst>
              <a:path w="4729431" h="4913961">
                <a:moveTo>
                  <a:pt x="0" y="0"/>
                </a:moveTo>
                <a:lnTo>
                  <a:pt x="4729431" y="0"/>
                </a:lnTo>
                <a:lnTo>
                  <a:pt x="4729431" y="4913961"/>
                </a:lnTo>
                <a:lnTo>
                  <a:pt x="0" y="4913961"/>
                </a:lnTo>
                <a:lnTo>
                  <a:pt x="0" y="0"/>
                </a:lnTo>
                <a:close/>
              </a:path>
            </a:pathLst>
          </a:custGeom>
          <a:blipFill>
            <a:blip r:embed="rId9"/>
            <a:stretch>
              <a:fillRect l="-3398" t="-911" b="-911"/>
            </a:stretch>
          </a:blipFill>
        </p:spPr>
      </p:sp>
      <p:graphicFrame>
        <p:nvGraphicFramePr>
          <p:cNvPr id="7" name="Table 7"/>
          <p:cNvGraphicFramePr>
            <a:graphicFrameLocks noGrp="1"/>
          </p:cNvGraphicFramePr>
          <p:nvPr/>
        </p:nvGraphicFramePr>
        <p:xfrm>
          <a:off x="1362133" y="239027"/>
          <a:ext cx="15563734" cy="4048162"/>
        </p:xfrm>
        <a:graphic>
          <a:graphicData uri="http://schemas.openxmlformats.org/drawingml/2006/table">
            <a:tbl>
              <a:tblPr/>
              <a:tblGrid>
                <a:gridCol w="6703973">
                  <a:extLst>
                    <a:ext uri="{9D8B030D-6E8A-4147-A177-3AD203B41FA5}">
                      <a16:colId xmlns:a16="http://schemas.microsoft.com/office/drawing/2014/main" val="20000"/>
                    </a:ext>
                  </a:extLst>
                </a:gridCol>
                <a:gridCol w="8859761">
                  <a:extLst>
                    <a:ext uri="{9D8B030D-6E8A-4147-A177-3AD203B41FA5}">
                      <a16:colId xmlns:a16="http://schemas.microsoft.com/office/drawing/2014/main" val="20001"/>
                    </a:ext>
                  </a:extLst>
                </a:gridCol>
              </a:tblGrid>
              <a:tr h="1105782">
                <a:tc>
                  <a:txBody>
                    <a:bodyPr/>
                    <a:lstStyle/>
                    <a:p>
                      <a:pPr algn="ctr">
                        <a:lnSpc>
                          <a:spcPts val="4759"/>
                        </a:lnSpc>
                        <a:defRPr/>
                      </a:pPr>
                      <a:r>
                        <a:rPr lang="en-US" sz="3399">
                          <a:solidFill>
                            <a:srgbClr val="000000"/>
                          </a:solidFill>
                          <a:latin typeface="Canva Sans Bold"/>
                          <a:ea typeface="Canva Sans Bold"/>
                        </a:rPr>
                        <a:t>CPT , °C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Montserrat Classic Bold"/>
                        </a:rPr>
                        <a:t>Spontaneous combustion susceptibility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80781">
                <a:tc>
                  <a:txBody>
                    <a:bodyPr/>
                    <a:lstStyle/>
                    <a:p>
                      <a:pPr algn="ctr">
                        <a:lnSpc>
                          <a:spcPts val="4059"/>
                        </a:lnSpc>
                        <a:defRPr/>
                      </a:pPr>
                      <a:r>
                        <a:rPr lang="en-US" sz="2899">
                          <a:solidFill>
                            <a:srgbClr val="000000"/>
                          </a:solidFill>
                          <a:latin typeface="Montserrat Classic"/>
                        </a:rPr>
                        <a:t>120-140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Montserrat Classic"/>
                        </a:rPr>
                        <a:t>Highly susceptible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80818">
                <a:tc>
                  <a:txBody>
                    <a:bodyPr/>
                    <a:lstStyle/>
                    <a:p>
                      <a:pPr algn="ctr">
                        <a:lnSpc>
                          <a:spcPts val="4059"/>
                        </a:lnSpc>
                        <a:defRPr/>
                      </a:pPr>
                      <a:r>
                        <a:rPr lang="en-US" sz="2899">
                          <a:solidFill>
                            <a:srgbClr val="000000"/>
                          </a:solidFill>
                          <a:latin typeface="Montserrat Classic"/>
                        </a:rPr>
                        <a:t>140-160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Montserrat Classic"/>
                        </a:rPr>
                        <a:t>Moderately susceptible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80781">
                <a:tc>
                  <a:txBody>
                    <a:bodyPr/>
                    <a:lstStyle/>
                    <a:p>
                      <a:pPr algn="ctr">
                        <a:lnSpc>
                          <a:spcPts val="4059"/>
                        </a:lnSpc>
                        <a:defRPr/>
                      </a:pPr>
                      <a:r>
                        <a:rPr lang="en-US" sz="2899">
                          <a:solidFill>
                            <a:srgbClr val="000000"/>
                          </a:solidFill>
                          <a:latin typeface="Montserrat Classic"/>
                        </a:rPr>
                        <a:t>&gt;160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059"/>
                        </a:lnSpc>
                        <a:defRPr/>
                      </a:pPr>
                      <a:r>
                        <a:rPr lang="en-US" sz="2899">
                          <a:solidFill>
                            <a:srgbClr val="000000"/>
                          </a:solidFill>
                          <a:latin typeface="Montserrat Classic"/>
                        </a:rPr>
                        <a:t>Poorly susceptible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8"/>
          <p:cNvSpPr txBox="1"/>
          <p:nvPr/>
        </p:nvSpPr>
        <p:spPr>
          <a:xfrm>
            <a:off x="4127887" y="9282358"/>
            <a:ext cx="10032226" cy="364302"/>
          </a:xfrm>
          <a:prstGeom prst="rect">
            <a:avLst/>
          </a:prstGeom>
        </p:spPr>
        <p:txBody>
          <a:bodyPr lIns="0" tIns="0" rIns="0" bIns="0" rtlCol="0" anchor="t">
            <a:spAutoFit/>
          </a:bodyPr>
          <a:lstStyle/>
          <a:p>
            <a:pPr algn="ctr">
              <a:lnSpc>
                <a:spcPts val="3022"/>
              </a:lnSpc>
            </a:pPr>
            <a:r>
              <a:rPr lang="en-US" sz="2158">
                <a:solidFill>
                  <a:srgbClr val="000000"/>
                </a:solidFill>
                <a:latin typeface="Canva Sans"/>
              </a:rPr>
              <a:t>Experimental set up for determination of crossing point temperature of coal</a:t>
            </a:r>
          </a:p>
        </p:txBody>
      </p:sp>
      <p:sp>
        <p:nvSpPr>
          <p:cNvPr id="9" name="TextBox 9"/>
          <p:cNvSpPr txBox="1"/>
          <p:nvPr/>
        </p:nvSpPr>
        <p:spPr>
          <a:xfrm>
            <a:off x="6491927" y="9771966"/>
            <a:ext cx="5304146" cy="341826"/>
          </a:xfrm>
          <a:prstGeom prst="rect">
            <a:avLst/>
          </a:prstGeom>
        </p:spPr>
        <p:txBody>
          <a:bodyPr lIns="0" tIns="0" rIns="0" bIns="0" rtlCol="0" anchor="t">
            <a:spAutoFit/>
          </a:bodyPr>
          <a:lstStyle/>
          <a:p>
            <a:pPr algn="ctr">
              <a:lnSpc>
                <a:spcPts val="2726"/>
              </a:lnSpc>
            </a:pPr>
            <a:r>
              <a:rPr lang="en-US" sz="1947">
                <a:solidFill>
                  <a:srgbClr val="000000"/>
                </a:solidFill>
                <a:latin typeface="Canva Sans"/>
              </a:rPr>
              <a:t>Nat. Sem. RMEII Udaipur, India July 7-9, 2017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rot="-7033489">
            <a:off x="11061378" y="-23323"/>
            <a:ext cx="10723319" cy="6194154"/>
          </a:xfrm>
          <a:custGeom>
            <a:avLst/>
            <a:gdLst/>
            <a:ahLst/>
            <a:cxnLst/>
            <a:rect l="l" t="t" r="r" b="b"/>
            <a:pathLst>
              <a:path w="10723319" h="6194154">
                <a:moveTo>
                  <a:pt x="0" y="0"/>
                </a:moveTo>
                <a:lnTo>
                  <a:pt x="10723318" y="0"/>
                </a:lnTo>
                <a:lnTo>
                  <a:pt x="10723318" y="6194154"/>
                </a:lnTo>
                <a:lnTo>
                  <a:pt x="0" y="6194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133475"/>
            <a:ext cx="12331712" cy="809625"/>
          </a:xfrm>
          <a:prstGeom prst="rect">
            <a:avLst/>
          </a:prstGeom>
        </p:spPr>
        <p:txBody>
          <a:bodyPr lIns="0" tIns="0" rIns="0" bIns="0" rtlCol="0" anchor="t">
            <a:spAutoFit/>
          </a:bodyPr>
          <a:lstStyle/>
          <a:p>
            <a:pPr>
              <a:lnSpc>
                <a:spcPts val="6000"/>
              </a:lnSpc>
            </a:pPr>
            <a:r>
              <a:rPr lang="en-US" sz="6000">
                <a:solidFill>
                  <a:srgbClr val="004AAD"/>
                </a:solidFill>
                <a:latin typeface="Montserrat Classic Bold"/>
              </a:rPr>
              <a:t>Data</a:t>
            </a:r>
          </a:p>
        </p:txBody>
      </p:sp>
      <p:grpSp>
        <p:nvGrpSpPr>
          <p:cNvPr id="5" name="Group 5"/>
          <p:cNvGrpSpPr/>
          <p:nvPr/>
        </p:nvGrpSpPr>
        <p:grpSpPr>
          <a:xfrm>
            <a:off x="600528" y="2197878"/>
            <a:ext cx="17086943" cy="6393631"/>
            <a:chOff x="0" y="0"/>
            <a:chExt cx="22782591" cy="8524841"/>
          </a:xfrm>
        </p:grpSpPr>
        <p:sp>
          <p:nvSpPr>
            <p:cNvPr id="6" name="Freeform 6"/>
            <p:cNvSpPr/>
            <p:nvPr/>
          </p:nvSpPr>
          <p:spPr>
            <a:xfrm>
              <a:off x="0" y="0"/>
              <a:ext cx="22782591" cy="7784821"/>
            </a:xfrm>
            <a:custGeom>
              <a:avLst/>
              <a:gdLst/>
              <a:ahLst/>
              <a:cxnLst/>
              <a:rect l="l" t="t" r="r" b="b"/>
              <a:pathLst>
                <a:path w="22782591" h="7784821">
                  <a:moveTo>
                    <a:pt x="0" y="0"/>
                  </a:moveTo>
                  <a:lnTo>
                    <a:pt x="22782591" y="0"/>
                  </a:lnTo>
                  <a:lnTo>
                    <a:pt x="22782591" y="7784821"/>
                  </a:lnTo>
                  <a:lnTo>
                    <a:pt x="0" y="7784821"/>
                  </a:lnTo>
                  <a:lnTo>
                    <a:pt x="0" y="0"/>
                  </a:lnTo>
                  <a:close/>
                </a:path>
              </a:pathLst>
            </a:custGeom>
            <a:blipFill>
              <a:blip r:embed="rId6"/>
              <a:stretch>
                <a:fillRect/>
              </a:stretch>
            </a:blipFill>
          </p:spPr>
        </p:sp>
        <p:sp>
          <p:nvSpPr>
            <p:cNvPr id="7" name="TextBox 7"/>
            <p:cNvSpPr txBox="1"/>
            <p:nvPr/>
          </p:nvSpPr>
          <p:spPr>
            <a:xfrm>
              <a:off x="1141791" y="7807046"/>
              <a:ext cx="21640800" cy="717796"/>
            </a:xfrm>
            <a:prstGeom prst="rect">
              <a:avLst/>
            </a:prstGeom>
          </p:spPr>
          <p:txBody>
            <a:bodyPr lIns="0" tIns="0" rIns="0" bIns="0" rtlCol="0" anchor="t">
              <a:spAutoFit/>
            </a:bodyPr>
            <a:lstStyle/>
            <a:p>
              <a:pPr algn="r">
                <a:lnSpc>
                  <a:spcPts val="1433"/>
                </a:lnSpc>
                <a:spcBef>
                  <a:spcPct val="0"/>
                </a:spcBef>
              </a:pPr>
              <a:r>
                <a:rPr lang="en-US" sz="1023">
                  <a:solidFill>
                    <a:srgbClr val="000000"/>
                  </a:solidFill>
                  <a:latin typeface="Montserrat Classic"/>
                </a:rPr>
                <a:t>Proximate, ultimate, GCV, and CPT analysis data for the eleven coal samples were extracted from the research paper by N.K. Mohalik, E. Lester, I.S. Lowndes, titled "Development of a modified crossing point temperature (CPTHR) method to assess spontaneous combustion propensity of coal and its chemometric analysis," published in the Journal of Loss Prevention in the Process Industries, Volume 56, 2018, pages 359-369. The paper is available online with the DOI:</a:t>
              </a:r>
              <a:r>
                <a:rPr lang="en-US" sz="1023" u="sng">
                  <a:solidFill>
                    <a:srgbClr val="000000"/>
                  </a:solidFill>
                  <a:latin typeface="Montserrat Classic"/>
                  <a:hlinkClick r:id="rId7" tooltip="https://doi.org/10.1016/j.jlp.2018.09.001"/>
                </a:rPr>
                <a:t>https://doi.org/10.1016/j.jlp.2018.09.001</a:t>
              </a:r>
              <a:r>
                <a:rPr lang="en-US" sz="1023">
                  <a:solidFill>
                    <a:srgbClr val="000000"/>
                  </a:solidFill>
                  <a:latin typeface="Montserrat Classic"/>
                </a:rPr>
                <a:t>.  The ISSN for the journal is 0950-4230.</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429038"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539013" y="2579374"/>
            <a:ext cx="8604987" cy="6678926"/>
          </a:xfrm>
          <a:custGeom>
            <a:avLst/>
            <a:gdLst/>
            <a:ahLst/>
            <a:cxnLst/>
            <a:rect l="l" t="t" r="r" b="b"/>
            <a:pathLst>
              <a:path w="8604987" h="6678926">
                <a:moveTo>
                  <a:pt x="0" y="0"/>
                </a:moveTo>
                <a:lnTo>
                  <a:pt x="8604987" y="0"/>
                </a:lnTo>
                <a:lnTo>
                  <a:pt x="8604987" y="6678926"/>
                </a:lnTo>
                <a:lnTo>
                  <a:pt x="0" y="6678926"/>
                </a:lnTo>
                <a:lnTo>
                  <a:pt x="0" y="0"/>
                </a:lnTo>
                <a:close/>
              </a:path>
            </a:pathLst>
          </a:custGeom>
          <a:blipFill>
            <a:blip r:embed="rId4"/>
            <a:stretch>
              <a:fillRect/>
            </a:stretch>
          </a:blipFill>
        </p:spPr>
      </p:sp>
      <p:sp>
        <p:nvSpPr>
          <p:cNvPr id="4" name="TextBox 4"/>
          <p:cNvSpPr txBox="1"/>
          <p:nvPr/>
        </p:nvSpPr>
        <p:spPr>
          <a:xfrm>
            <a:off x="1028700" y="1133475"/>
            <a:ext cx="12331712" cy="809625"/>
          </a:xfrm>
          <a:prstGeom prst="rect">
            <a:avLst/>
          </a:prstGeom>
        </p:spPr>
        <p:txBody>
          <a:bodyPr lIns="0" tIns="0" rIns="0" bIns="0" rtlCol="0" anchor="t">
            <a:spAutoFit/>
          </a:bodyPr>
          <a:lstStyle/>
          <a:p>
            <a:pPr>
              <a:lnSpc>
                <a:spcPts val="6000"/>
              </a:lnSpc>
            </a:pPr>
            <a:r>
              <a:rPr lang="en-US" sz="6000">
                <a:solidFill>
                  <a:srgbClr val="004AAD"/>
                </a:solidFill>
                <a:latin typeface="Montserrat Classic Bold"/>
              </a:rPr>
              <a:t>Data Analysis</a:t>
            </a:r>
          </a:p>
        </p:txBody>
      </p:sp>
      <p:sp>
        <p:nvSpPr>
          <p:cNvPr id="5" name="TextBox 5"/>
          <p:cNvSpPr txBox="1"/>
          <p:nvPr/>
        </p:nvSpPr>
        <p:spPr>
          <a:xfrm>
            <a:off x="8833277" y="2289810"/>
            <a:ext cx="9054271" cy="7111365"/>
          </a:xfrm>
          <a:prstGeom prst="rect">
            <a:avLst/>
          </a:prstGeom>
        </p:spPr>
        <p:txBody>
          <a:bodyPr lIns="0" tIns="0" rIns="0" bIns="0" rtlCol="0" anchor="t">
            <a:spAutoFit/>
          </a:bodyPr>
          <a:lstStyle/>
          <a:p>
            <a:pPr algn="just">
              <a:lnSpc>
                <a:spcPts val="3359"/>
              </a:lnSpc>
            </a:pPr>
            <a:endParaRPr/>
          </a:p>
          <a:p>
            <a:pPr marL="518160" lvl="1" indent="-259080" algn="just">
              <a:lnSpc>
                <a:spcPts val="3359"/>
              </a:lnSpc>
              <a:buFont typeface="Arial"/>
              <a:buChar char="•"/>
            </a:pPr>
            <a:r>
              <a:rPr lang="en-US" sz="2400">
                <a:solidFill>
                  <a:srgbClr val="000000"/>
                </a:solidFill>
                <a:latin typeface="Montserrat Classic Bold"/>
              </a:rPr>
              <a:t>Moisture</a:t>
            </a:r>
            <a:r>
              <a:rPr lang="en-US" sz="2400">
                <a:solidFill>
                  <a:srgbClr val="000000"/>
                </a:solidFill>
                <a:latin typeface="Montserrat Classic"/>
              </a:rPr>
              <a:t>: Higher moisture content leads to lower CPT.</a:t>
            </a:r>
          </a:p>
          <a:p>
            <a:pPr marL="518160" lvl="1" indent="-259080" algn="just">
              <a:lnSpc>
                <a:spcPts val="3359"/>
              </a:lnSpc>
              <a:buFont typeface="Arial"/>
              <a:buChar char="•"/>
            </a:pPr>
            <a:r>
              <a:rPr lang="en-US" sz="2400">
                <a:solidFill>
                  <a:srgbClr val="000000"/>
                </a:solidFill>
                <a:latin typeface="Montserrat Classic Bold"/>
              </a:rPr>
              <a:t>Ash</a:t>
            </a:r>
            <a:r>
              <a:rPr lang="en-US" sz="2400">
                <a:solidFill>
                  <a:srgbClr val="000000"/>
                </a:solidFill>
                <a:latin typeface="Montserrat Classic"/>
              </a:rPr>
              <a:t>: Higher ash content leads to higher CPT.</a:t>
            </a:r>
          </a:p>
          <a:p>
            <a:pPr marL="518160" lvl="1" indent="-259080" algn="just">
              <a:lnSpc>
                <a:spcPts val="3359"/>
              </a:lnSpc>
              <a:buFont typeface="Arial"/>
              <a:buChar char="•"/>
            </a:pPr>
            <a:r>
              <a:rPr lang="en-US" sz="2400">
                <a:solidFill>
                  <a:srgbClr val="000000"/>
                </a:solidFill>
                <a:latin typeface="Montserrat Classic Bold"/>
              </a:rPr>
              <a:t>Volatile Matter</a:t>
            </a:r>
            <a:r>
              <a:rPr lang="en-US" sz="2400">
                <a:solidFill>
                  <a:srgbClr val="000000"/>
                </a:solidFill>
                <a:latin typeface="Montserrat Classic"/>
              </a:rPr>
              <a:t>: Higher volatile matter leads to lower CPT.</a:t>
            </a:r>
          </a:p>
          <a:p>
            <a:pPr marL="518160" lvl="1" indent="-259080" algn="just">
              <a:lnSpc>
                <a:spcPts val="3359"/>
              </a:lnSpc>
              <a:buFont typeface="Arial"/>
              <a:buChar char="•"/>
            </a:pPr>
            <a:r>
              <a:rPr lang="en-US" sz="2400">
                <a:solidFill>
                  <a:srgbClr val="000000"/>
                </a:solidFill>
                <a:latin typeface="Montserrat Classic Bold"/>
              </a:rPr>
              <a:t>Fixed Carbon</a:t>
            </a:r>
            <a:r>
              <a:rPr lang="en-US" sz="2400">
                <a:solidFill>
                  <a:srgbClr val="000000"/>
                </a:solidFill>
                <a:latin typeface="Montserrat Classic"/>
              </a:rPr>
              <a:t>: Higher fixed carbon leads to lower CPT.</a:t>
            </a:r>
          </a:p>
          <a:p>
            <a:pPr marL="518160" lvl="1" indent="-259080" algn="just">
              <a:lnSpc>
                <a:spcPts val="3359"/>
              </a:lnSpc>
              <a:buFont typeface="Arial"/>
              <a:buChar char="•"/>
            </a:pPr>
            <a:r>
              <a:rPr lang="en-US" sz="2400">
                <a:solidFill>
                  <a:srgbClr val="000000"/>
                </a:solidFill>
                <a:latin typeface="Montserrat Classic Bold"/>
              </a:rPr>
              <a:t>Carbon</a:t>
            </a:r>
            <a:r>
              <a:rPr lang="en-US" sz="2400">
                <a:solidFill>
                  <a:srgbClr val="000000"/>
                </a:solidFill>
                <a:latin typeface="Montserrat Classic"/>
              </a:rPr>
              <a:t>: Higher carbon content leads to higher CPT.</a:t>
            </a:r>
          </a:p>
          <a:p>
            <a:pPr marL="518160" lvl="1" indent="-259080" algn="just">
              <a:lnSpc>
                <a:spcPts val="3359"/>
              </a:lnSpc>
              <a:buFont typeface="Arial"/>
              <a:buChar char="•"/>
            </a:pPr>
            <a:r>
              <a:rPr lang="en-US" sz="2400">
                <a:solidFill>
                  <a:srgbClr val="000000"/>
                </a:solidFill>
                <a:latin typeface="Montserrat Classic Bold"/>
              </a:rPr>
              <a:t>Hydrogen</a:t>
            </a:r>
            <a:r>
              <a:rPr lang="en-US" sz="2400">
                <a:solidFill>
                  <a:srgbClr val="000000"/>
                </a:solidFill>
                <a:latin typeface="Montserrat Classic"/>
              </a:rPr>
              <a:t>: Slight decrease in hydrogen content leads to higher CPT.</a:t>
            </a:r>
          </a:p>
          <a:p>
            <a:pPr marL="518160" lvl="1" indent="-259080" algn="just">
              <a:lnSpc>
                <a:spcPts val="3359"/>
              </a:lnSpc>
              <a:buFont typeface="Arial"/>
              <a:buChar char="•"/>
            </a:pPr>
            <a:r>
              <a:rPr lang="en-US" sz="2400">
                <a:solidFill>
                  <a:srgbClr val="000000"/>
                </a:solidFill>
                <a:latin typeface="Montserrat Classic Bold"/>
              </a:rPr>
              <a:t>Nitrogen</a:t>
            </a:r>
            <a:r>
              <a:rPr lang="en-US" sz="2400">
                <a:solidFill>
                  <a:srgbClr val="000000"/>
                </a:solidFill>
                <a:latin typeface="Montserrat Classic"/>
              </a:rPr>
              <a:t>: Higher nitrogen content leads to higher CPT.</a:t>
            </a:r>
          </a:p>
          <a:p>
            <a:pPr marL="518160" lvl="1" indent="-259080" algn="just">
              <a:lnSpc>
                <a:spcPts val="3359"/>
              </a:lnSpc>
              <a:buFont typeface="Arial"/>
              <a:buChar char="•"/>
            </a:pPr>
            <a:r>
              <a:rPr lang="en-US" sz="2400">
                <a:solidFill>
                  <a:srgbClr val="000000"/>
                </a:solidFill>
                <a:latin typeface="Montserrat Classic Bold"/>
              </a:rPr>
              <a:t>Sulphur</a:t>
            </a:r>
            <a:r>
              <a:rPr lang="en-US" sz="2400">
                <a:solidFill>
                  <a:srgbClr val="000000"/>
                </a:solidFill>
                <a:latin typeface="Montserrat Classic"/>
              </a:rPr>
              <a:t>: Slight increase in sulphur content leads to higher CPT.</a:t>
            </a:r>
          </a:p>
          <a:p>
            <a:pPr marL="518160" lvl="1" indent="-259080" algn="just">
              <a:lnSpc>
                <a:spcPts val="3359"/>
              </a:lnSpc>
              <a:buFont typeface="Arial"/>
              <a:buChar char="•"/>
            </a:pPr>
            <a:r>
              <a:rPr lang="en-US" sz="2400">
                <a:solidFill>
                  <a:srgbClr val="000000"/>
                </a:solidFill>
                <a:latin typeface="Montserrat Classic Bold"/>
              </a:rPr>
              <a:t>Oxygen</a:t>
            </a:r>
            <a:r>
              <a:rPr lang="en-US" sz="2400">
                <a:solidFill>
                  <a:srgbClr val="000000"/>
                </a:solidFill>
                <a:latin typeface="Montserrat Classic"/>
              </a:rPr>
              <a:t>: Higher oxygen content leads to lower CPT.</a:t>
            </a:r>
          </a:p>
          <a:p>
            <a:pPr marL="518160" lvl="1" indent="-259080" algn="just">
              <a:lnSpc>
                <a:spcPts val="3359"/>
              </a:lnSpc>
              <a:buFont typeface="Arial"/>
              <a:buChar char="•"/>
            </a:pPr>
            <a:r>
              <a:rPr lang="en-US" sz="2400">
                <a:solidFill>
                  <a:srgbClr val="000000"/>
                </a:solidFill>
                <a:latin typeface="Montserrat Classic Bold"/>
              </a:rPr>
              <a:t>Calorific Value</a:t>
            </a:r>
            <a:r>
              <a:rPr lang="en-US" sz="2400">
                <a:solidFill>
                  <a:srgbClr val="000000"/>
                </a:solidFill>
                <a:latin typeface="Montserrat Classic"/>
              </a:rPr>
              <a:t>: Higher calorific value leads to lower CPT.</a:t>
            </a:r>
          </a:p>
          <a:p>
            <a:pPr marL="518160" lvl="1" indent="-259080" algn="just">
              <a:lnSpc>
                <a:spcPts val="3359"/>
              </a:lnSpc>
              <a:buFont typeface="Arial"/>
              <a:buChar char="•"/>
            </a:pPr>
            <a:r>
              <a:rPr lang="en-US" sz="2400">
                <a:solidFill>
                  <a:srgbClr val="000000"/>
                </a:solidFill>
                <a:latin typeface="Montserrat Classic Bold"/>
              </a:rPr>
              <a:t>Vitrinite Reflectance</a:t>
            </a:r>
            <a:r>
              <a:rPr lang="en-US" sz="2400">
                <a:solidFill>
                  <a:srgbClr val="000000"/>
                </a:solidFill>
                <a:latin typeface="Montserrat Classic"/>
              </a:rPr>
              <a:t>: Higher vitrinite reflectance leads to higher CPT.</a:t>
            </a:r>
          </a:p>
          <a:p>
            <a:pPr algn="just">
              <a:lnSpc>
                <a:spcPts val="3359"/>
              </a:lnSpc>
              <a:spcBef>
                <a:spcPct val="0"/>
              </a:spcBef>
            </a:pPr>
            <a:endParaRPr lang="en-US" sz="2400">
              <a:solidFill>
                <a:srgbClr val="000000"/>
              </a:solidFill>
              <a:latin typeface="Montserrat Class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2229682"/>
            <a:ext cx="7759267" cy="5827635"/>
          </a:xfrm>
          <a:custGeom>
            <a:avLst/>
            <a:gdLst/>
            <a:ahLst/>
            <a:cxnLst/>
            <a:rect l="l" t="t" r="r" b="b"/>
            <a:pathLst>
              <a:path w="7759267" h="5827635">
                <a:moveTo>
                  <a:pt x="0" y="0"/>
                </a:moveTo>
                <a:lnTo>
                  <a:pt x="7759267" y="0"/>
                </a:lnTo>
                <a:lnTo>
                  <a:pt x="7759267" y="5827636"/>
                </a:lnTo>
                <a:lnTo>
                  <a:pt x="0" y="5827636"/>
                </a:lnTo>
                <a:lnTo>
                  <a:pt x="0" y="0"/>
                </a:lnTo>
                <a:close/>
              </a:path>
            </a:pathLst>
          </a:custGeom>
          <a:blipFill>
            <a:blip r:embed="rId4"/>
            <a:stretch>
              <a:fillRect/>
            </a:stretch>
          </a:blipFill>
        </p:spPr>
      </p:sp>
      <p:graphicFrame>
        <p:nvGraphicFramePr>
          <p:cNvPr id="4" name="Table 4"/>
          <p:cNvGraphicFramePr>
            <a:graphicFrameLocks noGrp="1"/>
          </p:cNvGraphicFramePr>
          <p:nvPr/>
        </p:nvGraphicFramePr>
        <p:xfrm>
          <a:off x="9144000" y="3086100"/>
          <a:ext cx="7315200" cy="411480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28700">
                <a:tc>
                  <a:txBody>
                    <a:bodyPr/>
                    <a:lstStyle/>
                    <a:p>
                      <a:pPr algn="l">
                        <a:lnSpc>
                          <a:spcPts val="3220"/>
                        </a:lnSpc>
                        <a:defRPr/>
                      </a:pPr>
                      <a:r>
                        <a:rPr lang="en-US" sz="2300">
                          <a:solidFill>
                            <a:srgbClr val="000000"/>
                          </a:solidFill>
                          <a:latin typeface="Montserrat Classic"/>
                        </a:rPr>
                        <a:t>Index</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Actual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Predicted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8700">
                <a:tc>
                  <a:txBody>
                    <a:bodyPr/>
                    <a:lstStyle/>
                    <a:p>
                      <a:pPr algn="l">
                        <a:lnSpc>
                          <a:spcPts val="3220"/>
                        </a:lnSpc>
                        <a:defRPr/>
                      </a:pPr>
                      <a:r>
                        <a:rPr lang="en-US" sz="2300">
                          <a:solidFill>
                            <a:srgbClr val="000000"/>
                          </a:solidFill>
                          <a:latin typeface="Montserrat Classic"/>
                        </a:rPr>
                        <a:t>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152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156.33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l">
                        <a:lnSpc>
                          <a:spcPts val="3220"/>
                        </a:lnSpc>
                        <a:defRPr/>
                      </a:pPr>
                      <a:r>
                        <a:rPr lang="en-US" sz="2300">
                          <a:solidFill>
                            <a:srgbClr val="000000"/>
                          </a:solidFill>
                          <a:latin typeface="Montserrat Classic"/>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168</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164.41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l">
                        <a:lnSpc>
                          <a:spcPts val="3220"/>
                        </a:lnSpc>
                        <a:defRPr/>
                      </a:pPr>
                      <a:r>
                        <a:rPr lang="en-US" sz="2300">
                          <a:solidFill>
                            <a:srgbClr val="000000"/>
                          </a:solidFill>
                          <a:latin typeface="Montserrat Classic"/>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152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220"/>
                        </a:lnSpc>
                        <a:defRPr/>
                      </a:pPr>
                      <a:r>
                        <a:rPr lang="en-US" sz="2300">
                          <a:solidFill>
                            <a:srgbClr val="000000"/>
                          </a:solidFill>
                          <a:latin typeface="Montserrat Classic"/>
                        </a:rPr>
                        <a:t>145.90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9743718" y="-202467"/>
            <a:ext cx="10790463" cy="8416561"/>
          </a:xfrm>
          <a:custGeom>
            <a:avLst/>
            <a:gdLst/>
            <a:ahLst/>
            <a:cxnLst/>
            <a:rect l="l" t="t" r="r" b="b"/>
            <a:pathLst>
              <a:path w="10790463" h="8416561">
                <a:moveTo>
                  <a:pt x="0" y="0"/>
                </a:moveTo>
                <a:lnTo>
                  <a:pt x="10790462" y="0"/>
                </a:lnTo>
                <a:lnTo>
                  <a:pt x="10790462" y="8416561"/>
                </a:lnTo>
                <a:lnTo>
                  <a:pt x="0" y="84165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133475"/>
            <a:ext cx="12331712" cy="809625"/>
          </a:xfrm>
          <a:prstGeom prst="rect">
            <a:avLst/>
          </a:prstGeom>
        </p:spPr>
        <p:txBody>
          <a:bodyPr lIns="0" tIns="0" rIns="0" bIns="0" rtlCol="0" anchor="t">
            <a:spAutoFit/>
          </a:bodyPr>
          <a:lstStyle/>
          <a:p>
            <a:pPr>
              <a:lnSpc>
                <a:spcPts val="6000"/>
              </a:lnSpc>
            </a:pPr>
            <a:r>
              <a:rPr lang="en-US" sz="6000">
                <a:solidFill>
                  <a:srgbClr val="004AAD"/>
                </a:solidFill>
                <a:latin typeface="Montserrat Classic Bold"/>
              </a:rPr>
              <a:t>Data Analysis</a:t>
            </a:r>
          </a:p>
        </p:txBody>
      </p:sp>
      <p:sp>
        <p:nvSpPr>
          <p:cNvPr id="7" name="TextBox 7"/>
          <p:cNvSpPr txBox="1"/>
          <p:nvPr/>
        </p:nvSpPr>
        <p:spPr>
          <a:xfrm>
            <a:off x="9865519" y="7776330"/>
            <a:ext cx="5872162" cy="504826"/>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Montserrat Classic"/>
              </a:rPr>
              <a:t>Root Mean Squared Error : </a:t>
            </a:r>
            <a:r>
              <a:rPr lang="en-US" sz="2999">
                <a:solidFill>
                  <a:srgbClr val="000000"/>
                </a:solidFill>
                <a:latin typeface="Montserrat Classic Bold"/>
              </a:rPr>
              <a:t>4.79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166723" y="-2239100"/>
            <a:ext cx="17617704" cy="17617704"/>
          </a:xfrm>
          <a:custGeom>
            <a:avLst/>
            <a:gdLst/>
            <a:ahLst/>
            <a:cxnLst/>
            <a:rect l="l" t="t" r="r" b="b"/>
            <a:pathLst>
              <a:path w="17617704" h="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028700" y="2886747"/>
          <a:ext cx="7628165" cy="6800850"/>
        </p:xfrm>
        <a:graphic>
          <a:graphicData uri="http://schemas.openxmlformats.org/drawingml/2006/table">
            <a:tbl>
              <a:tblPr/>
              <a:tblGrid>
                <a:gridCol w="2752149">
                  <a:extLst>
                    <a:ext uri="{9D8B030D-6E8A-4147-A177-3AD203B41FA5}">
                      <a16:colId xmlns:a16="http://schemas.microsoft.com/office/drawing/2014/main" val="20000"/>
                    </a:ext>
                  </a:extLst>
                </a:gridCol>
                <a:gridCol w="2438008">
                  <a:extLst>
                    <a:ext uri="{9D8B030D-6E8A-4147-A177-3AD203B41FA5}">
                      <a16:colId xmlns:a16="http://schemas.microsoft.com/office/drawing/2014/main" val="20001"/>
                    </a:ext>
                  </a:extLst>
                </a:gridCol>
                <a:gridCol w="2438008">
                  <a:extLst>
                    <a:ext uri="{9D8B030D-6E8A-4147-A177-3AD203B41FA5}">
                      <a16:colId xmlns:a16="http://schemas.microsoft.com/office/drawing/2014/main" val="20002"/>
                    </a:ext>
                  </a:extLst>
                </a:gridCol>
              </a:tblGrid>
              <a:tr h="851302">
                <a:tc>
                  <a:txBody>
                    <a:bodyPr/>
                    <a:lstStyle/>
                    <a:p>
                      <a:pPr algn="l">
                        <a:lnSpc>
                          <a:spcPts val="3359"/>
                        </a:lnSpc>
                        <a:defRPr/>
                      </a:pPr>
                      <a:r>
                        <a:rPr lang="en-US" sz="2399">
                          <a:solidFill>
                            <a:srgbClr val="000000"/>
                          </a:solidFill>
                          <a:latin typeface="Montserrat Classic"/>
                        </a:rPr>
                        <a:t>Metric</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Training</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Test</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1302">
                <a:tc>
                  <a:txBody>
                    <a:bodyPr/>
                    <a:lstStyle/>
                    <a:p>
                      <a:pPr algn="l">
                        <a:lnSpc>
                          <a:spcPts val="3359"/>
                        </a:lnSpc>
                        <a:defRPr/>
                      </a:pPr>
                      <a:r>
                        <a:rPr lang="en-US" sz="2399">
                          <a:solidFill>
                            <a:srgbClr val="000000"/>
                          </a:solidFill>
                          <a:latin typeface="Montserrat Classic"/>
                        </a:rPr>
                        <a:t>R-squared</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0.96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0.6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72170">
                <a:tc>
                  <a:txBody>
                    <a:bodyPr/>
                    <a:lstStyle/>
                    <a:p>
                      <a:pPr algn="l">
                        <a:lnSpc>
                          <a:spcPts val="3359"/>
                        </a:lnSpc>
                        <a:defRPr/>
                      </a:pPr>
                      <a:r>
                        <a:rPr lang="en-US" sz="2399">
                          <a:solidFill>
                            <a:srgbClr val="000000"/>
                          </a:solidFill>
                          <a:latin typeface="Montserrat Classic"/>
                        </a:rPr>
                        <a:t>Explained Variation</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0.96</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0.65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1302">
                <a:tc>
                  <a:txBody>
                    <a:bodyPr/>
                    <a:lstStyle/>
                    <a:p>
                      <a:pPr algn="l">
                        <a:lnSpc>
                          <a:spcPts val="3359"/>
                        </a:lnSpc>
                        <a:defRPr/>
                      </a:pPr>
                      <a:r>
                        <a:rPr lang="en-US" sz="2399">
                          <a:solidFill>
                            <a:srgbClr val="000000"/>
                          </a:solidFill>
                          <a:latin typeface="Montserrat Classic"/>
                        </a:rPr>
                        <a:t>MAPE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1.38</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72170">
                <a:tc>
                  <a:txBody>
                    <a:bodyPr/>
                    <a:lstStyle/>
                    <a:p>
                      <a:pPr algn="l">
                        <a:lnSpc>
                          <a:spcPts val="3359"/>
                        </a:lnSpc>
                        <a:defRPr/>
                      </a:pPr>
                      <a:r>
                        <a:rPr lang="en-US" sz="2399">
                          <a:solidFill>
                            <a:srgbClr val="000000"/>
                          </a:solidFill>
                          <a:latin typeface="Montserrat Classic"/>
                        </a:rPr>
                        <a:t>Mean Squared Error</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6.83</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22.95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1302">
                <a:tc>
                  <a:txBody>
                    <a:bodyPr/>
                    <a:lstStyle/>
                    <a:p>
                      <a:pPr algn="l">
                        <a:lnSpc>
                          <a:spcPts val="3359"/>
                        </a:lnSpc>
                        <a:defRPr/>
                      </a:pPr>
                      <a:r>
                        <a:rPr lang="en-US" sz="2399">
                          <a:solidFill>
                            <a:srgbClr val="000000"/>
                          </a:solidFill>
                          <a:latin typeface="Montserrat Classic"/>
                        </a:rPr>
                        <a:t>RMSE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2.61</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4.79</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1302">
                <a:tc>
                  <a:txBody>
                    <a:bodyPr/>
                    <a:lstStyle/>
                    <a:p>
                      <a:pPr algn="l">
                        <a:lnSpc>
                          <a:spcPts val="3359"/>
                        </a:lnSpc>
                        <a:defRPr/>
                      </a:pPr>
                      <a:r>
                        <a:rPr lang="en-US" sz="2399">
                          <a:solidFill>
                            <a:srgbClr val="000000"/>
                          </a:solidFill>
                          <a:latin typeface="Montserrat Classic"/>
                        </a:rPr>
                        <a:t>MAE</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2.15</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359"/>
                        </a:lnSpc>
                        <a:defRPr/>
                      </a:pPr>
                      <a:r>
                        <a:rPr lang="en-US" sz="2399">
                          <a:solidFill>
                            <a:srgbClr val="000000"/>
                          </a:solidFill>
                          <a:latin typeface="Montserrat Classic"/>
                        </a:rPr>
                        <a:t>4.67</a:t>
                      </a:r>
                      <a:endParaRPr lang="en-US" sz="1100"/>
                    </a:p>
                  </a:txBody>
                  <a:tcPr marL="180975" marR="180975" marT="180975" marB="18097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5" name="Freeform 5"/>
          <p:cNvSpPr/>
          <p:nvPr/>
        </p:nvSpPr>
        <p:spPr>
          <a:xfrm>
            <a:off x="11407747" y="-1878473"/>
            <a:ext cx="9631136" cy="7021973"/>
          </a:xfrm>
          <a:custGeom>
            <a:avLst/>
            <a:gdLst/>
            <a:ahLst/>
            <a:cxnLst/>
            <a:rect l="l" t="t" r="r" b="b"/>
            <a:pathLst>
              <a:path w="9631136" h="7021973">
                <a:moveTo>
                  <a:pt x="0" y="0"/>
                </a:moveTo>
                <a:lnTo>
                  <a:pt x="9631136" y="0"/>
                </a:lnTo>
                <a:lnTo>
                  <a:pt x="9631136" y="7021973"/>
                </a:lnTo>
                <a:lnTo>
                  <a:pt x="0" y="70219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1133475"/>
            <a:ext cx="12331712" cy="809625"/>
          </a:xfrm>
          <a:prstGeom prst="rect">
            <a:avLst/>
          </a:prstGeom>
        </p:spPr>
        <p:txBody>
          <a:bodyPr lIns="0" tIns="0" rIns="0" bIns="0" rtlCol="0" anchor="t">
            <a:spAutoFit/>
          </a:bodyPr>
          <a:lstStyle/>
          <a:p>
            <a:pPr>
              <a:lnSpc>
                <a:spcPts val="6000"/>
              </a:lnSpc>
            </a:pPr>
            <a:r>
              <a:rPr lang="en-US" sz="6000">
                <a:solidFill>
                  <a:srgbClr val="004AAD"/>
                </a:solidFill>
                <a:latin typeface="Montserrat Classic Bold"/>
              </a:rPr>
              <a:t>Data Analysis</a:t>
            </a:r>
          </a:p>
        </p:txBody>
      </p:sp>
      <p:sp>
        <p:nvSpPr>
          <p:cNvPr id="7" name="TextBox 7"/>
          <p:cNvSpPr txBox="1"/>
          <p:nvPr/>
        </p:nvSpPr>
        <p:spPr>
          <a:xfrm>
            <a:off x="8797095" y="2829597"/>
            <a:ext cx="9235330" cy="6424930"/>
          </a:xfrm>
          <a:prstGeom prst="rect">
            <a:avLst/>
          </a:prstGeom>
        </p:spPr>
        <p:txBody>
          <a:bodyPr lIns="0" tIns="0" rIns="0" bIns="0" rtlCol="0" anchor="t">
            <a:spAutoFit/>
          </a:bodyPr>
          <a:lstStyle/>
          <a:p>
            <a:pPr marL="604523" lvl="1" indent="-302261">
              <a:lnSpc>
                <a:spcPts val="3920"/>
              </a:lnSpc>
              <a:spcBef>
                <a:spcPct val="0"/>
              </a:spcBef>
              <a:buFont typeface="Arial"/>
              <a:buChar char="•"/>
            </a:pPr>
            <a:r>
              <a:rPr lang="en-US" sz="2800">
                <a:solidFill>
                  <a:srgbClr val="000000"/>
                </a:solidFill>
                <a:latin typeface="Montserrat Classic"/>
              </a:rPr>
              <a:t>The linear regression model performs exceptionally well on the training set, as evidenced by high R-squared, low MAPE, MSE, RMSE, and MAE.</a:t>
            </a:r>
          </a:p>
          <a:p>
            <a:pPr marL="604523" lvl="1" indent="-302261">
              <a:lnSpc>
                <a:spcPts val="3920"/>
              </a:lnSpc>
              <a:spcBef>
                <a:spcPct val="0"/>
              </a:spcBef>
              <a:buFont typeface="Arial"/>
              <a:buChar char="•"/>
            </a:pPr>
            <a:r>
              <a:rPr lang="en-US" sz="2800">
                <a:solidFill>
                  <a:srgbClr val="000000"/>
                </a:solidFill>
                <a:latin typeface="Montserrat Classic"/>
              </a:rPr>
              <a:t>However, there is a notable drop in performance on the test set, as indicated by lower R-squared and higher error metrics.</a:t>
            </a:r>
          </a:p>
          <a:p>
            <a:pPr marL="604523" lvl="1" indent="-302261">
              <a:lnSpc>
                <a:spcPts val="3920"/>
              </a:lnSpc>
              <a:spcBef>
                <a:spcPct val="0"/>
              </a:spcBef>
              <a:buFont typeface="Arial"/>
              <a:buChar char="•"/>
            </a:pPr>
            <a:r>
              <a:rPr lang="en-US" sz="2800">
                <a:solidFill>
                  <a:srgbClr val="000000"/>
                </a:solidFill>
                <a:latin typeface="Montserrat Classic"/>
              </a:rPr>
              <a:t>This suggests that the model may be overfitting to the training data, and its performance on unseen data is not as strong. Further evaluation, possibly through increse in dataset size may be needed to improve generalization to new data.</a:t>
            </a:r>
          </a:p>
          <a:p>
            <a:pPr>
              <a:lnSpc>
                <a:spcPts val="3920"/>
              </a:lnSpc>
              <a:spcBef>
                <a:spcPct val="0"/>
              </a:spcBef>
            </a:pPr>
            <a:endParaRPr lang="en-US" sz="2800">
              <a:solidFill>
                <a:srgbClr val="000000"/>
              </a:solidFill>
              <a:latin typeface="Montserrat Class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4844236" y="4271134"/>
            <a:ext cx="10884489" cy="8846121"/>
          </a:xfrm>
          <a:custGeom>
            <a:avLst/>
            <a:gdLst/>
            <a:ahLst/>
            <a:cxnLst/>
            <a:rect l="l" t="t" r="r" b="b"/>
            <a:pathLst>
              <a:path w="10884489" h="8846121">
                <a:moveTo>
                  <a:pt x="0" y="0"/>
                </a:moveTo>
                <a:lnTo>
                  <a:pt x="10884489" y="0"/>
                </a:lnTo>
                <a:lnTo>
                  <a:pt x="10884489"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904875"/>
            <a:ext cx="5097066" cy="1038225"/>
          </a:xfrm>
          <a:prstGeom prst="rect">
            <a:avLst/>
          </a:prstGeom>
        </p:spPr>
        <p:txBody>
          <a:bodyPr lIns="0" tIns="0" rIns="0" bIns="0" rtlCol="0" anchor="t">
            <a:spAutoFit/>
          </a:bodyPr>
          <a:lstStyle/>
          <a:p>
            <a:pPr algn="ctr">
              <a:lnSpc>
                <a:spcPts val="8400"/>
              </a:lnSpc>
              <a:spcBef>
                <a:spcPct val="0"/>
              </a:spcBef>
            </a:pPr>
            <a:r>
              <a:rPr lang="en-US" sz="6000">
                <a:solidFill>
                  <a:srgbClr val="004AAD"/>
                </a:solidFill>
                <a:latin typeface="Montserrat Classic Bold"/>
              </a:rPr>
              <a:t>Introduction </a:t>
            </a:r>
          </a:p>
        </p:txBody>
      </p:sp>
      <p:sp>
        <p:nvSpPr>
          <p:cNvPr id="4" name="TextBox 4"/>
          <p:cNvSpPr txBox="1"/>
          <p:nvPr/>
        </p:nvSpPr>
        <p:spPr>
          <a:xfrm>
            <a:off x="869811" y="2220591"/>
            <a:ext cx="16548378" cy="6791326"/>
          </a:xfrm>
          <a:prstGeom prst="rect">
            <a:avLst/>
          </a:prstGeom>
        </p:spPr>
        <p:txBody>
          <a:bodyPr lIns="0" tIns="0" rIns="0" bIns="0" rtlCol="0" anchor="t">
            <a:spAutoFit/>
          </a:bodyPr>
          <a:lstStyle/>
          <a:p>
            <a:pPr marL="647695" lvl="1" indent="-323848">
              <a:lnSpc>
                <a:spcPts val="4199"/>
              </a:lnSpc>
              <a:buFont typeface="Arial"/>
              <a:buChar char="•"/>
            </a:pPr>
            <a:r>
              <a:rPr lang="en-US" sz="2999">
                <a:solidFill>
                  <a:srgbClr val="000000"/>
                </a:solidFill>
                <a:latin typeface="Montserrat Classic"/>
              </a:rPr>
              <a:t>Spontaneous combustion is a very common occurrence in coal mines and is a major factor contributing to the mine fire</a:t>
            </a:r>
          </a:p>
          <a:p>
            <a:pPr>
              <a:lnSpc>
                <a:spcPts val="4199"/>
              </a:lnSpc>
            </a:pPr>
            <a:endParaRPr lang="en-US" sz="2999">
              <a:solidFill>
                <a:srgbClr val="000000"/>
              </a:solidFill>
              <a:latin typeface="Montserrat Classic"/>
            </a:endParaRPr>
          </a:p>
          <a:p>
            <a:pPr marL="647695" lvl="1" indent="-323848">
              <a:lnSpc>
                <a:spcPts val="4199"/>
              </a:lnSpc>
              <a:buFont typeface="Arial"/>
              <a:buChar char="•"/>
            </a:pPr>
            <a:r>
              <a:rPr lang="en-US" sz="2999">
                <a:solidFill>
                  <a:srgbClr val="000000"/>
                </a:solidFill>
                <a:latin typeface="Montserrat Classic"/>
              </a:rPr>
              <a:t>Spontaneous combustion may be defined as the self heating of coal or other carbonaceous material resulting eventually in its ignition without the application of external ignition source due to auto-oxidation.</a:t>
            </a:r>
          </a:p>
          <a:p>
            <a:pPr>
              <a:lnSpc>
                <a:spcPts val="4199"/>
              </a:lnSpc>
            </a:pPr>
            <a:endParaRPr lang="en-US" sz="2999">
              <a:solidFill>
                <a:srgbClr val="000000"/>
              </a:solidFill>
              <a:latin typeface="Montserrat Classic"/>
            </a:endParaRPr>
          </a:p>
          <a:p>
            <a:pPr marL="647695" lvl="1" indent="-323848">
              <a:lnSpc>
                <a:spcPts val="4199"/>
              </a:lnSpc>
              <a:buFont typeface="Arial"/>
              <a:buChar char="•"/>
            </a:pPr>
            <a:r>
              <a:rPr lang="en-US" sz="2999">
                <a:solidFill>
                  <a:srgbClr val="000000"/>
                </a:solidFill>
                <a:latin typeface="Montserrat Classic"/>
              </a:rPr>
              <a:t>There are numerous cases of mine fire due to spontaneous combustion of coal all over the world. Like Jharia mine fire(since 1916) in India ,Centralia mine fire in Pennsylvania, USA( 1962) etc.</a:t>
            </a:r>
          </a:p>
          <a:p>
            <a:pPr>
              <a:lnSpc>
                <a:spcPts val="4199"/>
              </a:lnSpc>
            </a:pPr>
            <a:endParaRPr lang="en-US" sz="2999">
              <a:solidFill>
                <a:srgbClr val="000000"/>
              </a:solidFill>
              <a:latin typeface="Montserrat Classic"/>
            </a:endParaRPr>
          </a:p>
          <a:p>
            <a:pPr marL="647695" lvl="1" indent="-323848">
              <a:lnSpc>
                <a:spcPts val="4199"/>
              </a:lnSpc>
              <a:buFont typeface="Arial"/>
              <a:buChar char="•"/>
            </a:pPr>
            <a:r>
              <a:rPr lang="en-US" sz="2999">
                <a:solidFill>
                  <a:srgbClr val="000000"/>
                </a:solidFill>
                <a:latin typeface="Montserrat Classic"/>
              </a:rPr>
              <a:t>Mine fires give rise to environmental problems, safety hazards and economic losses </a:t>
            </a:r>
          </a:p>
          <a:p>
            <a:pPr>
              <a:lnSpc>
                <a:spcPts val="4199"/>
              </a:lnSpc>
            </a:pPr>
            <a:endParaRPr lang="en-US" sz="2999">
              <a:solidFill>
                <a:srgbClr val="000000"/>
              </a:solidFill>
              <a:latin typeface="Montserrat Classic"/>
            </a:endParaRPr>
          </a:p>
        </p:txBody>
      </p:sp>
      <p:sp>
        <p:nvSpPr>
          <p:cNvPr id="5" name="Freeform 5"/>
          <p:cNvSpPr/>
          <p:nvPr/>
        </p:nvSpPr>
        <p:spPr>
          <a:xfrm rot="-1799293">
            <a:off x="13317119" y="-2777816"/>
            <a:ext cx="6885296" cy="11055409"/>
          </a:xfrm>
          <a:custGeom>
            <a:avLst/>
            <a:gdLst/>
            <a:ahLst/>
            <a:cxnLst/>
            <a:rect l="l" t="t" r="r" b="b"/>
            <a:pathLst>
              <a:path w="6885296" h="11055409">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166723" y="-2239100"/>
            <a:ext cx="17617704" cy="17617704"/>
          </a:xfrm>
          <a:custGeom>
            <a:avLst/>
            <a:gdLst/>
            <a:ahLst/>
            <a:cxnLst/>
            <a:rect l="l" t="t" r="r" b="b"/>
            <a:pathLst>
              <a:path w="17617704" h="17617704">
                <a:moveTo>
                  <a:pt x="0" y="0"/>
                </a:moveTo>
                <a:lnTo>
                  <a:pt x="17617704" y="0"/>
                </a:lnTo>
                <a:lnTo>
                  <a:pt x="17617704"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938978">
            <a:off x="-3292756" y="-2338509"/>
            <a:ext cx="9631136" cy="7021973"/>
          </a:xfrm>
          <a:custGeom>
            <a:avLst/>
            <a:gdLst/>
            <a:ahLst/>
            <a:cxnLst/>
            <a:rect l="l" t="t" r="r" b="b"/>
            <a:pathLst>
              <a:path w="9631136" h="7021973">
                <a:moveTo>
                  <a:pt x="0" y="0"/>
                </a:moveTo>
                <a:lnTo>
                  <a:pt x="9631136" y="0"/>
                </a:lnTo>
                <a:lnTo>
                  <a:pt x="9631136" y="7021974"/>
                </a:lnTo>
                <a:lnTo>
                  <a:pt x="0" y="70219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133475"/>
            <a:ext cx="12331712" cy="809625"/>
          </a:xfrm>
          <a:prstGeom prst="rect">
            <a:avLst/>
          </a:prstGeom>
        </p:spPr>
        <p:txBody>
          <a:bodyPr lIns="0" tIns="0" rIns="0" bIns="0" rtlCol="0" anchor="t">
            <a:spAutoFit/>
          </a:bodyPr>
          <a:lstStyle/>
          <a:p>
            <a:pPr>
              <a:lnSpc>
                <a:spcPts val="6000"/>
              </a:lnSpc>
            </a:pPr>
            <a:r>
              <a:rPr lang="en-US" sz="6000">
                <a:solidFill>
                  <a:srgbClr val="004AAD"/>
                </a:solidFill>
                <a:latin typeface="Montserrat Classic Bold"/>
              </a:rPr>
              <a:t>Future Work</a:t>
            </a:r>
          </a:p>
        </p:txBody>
      </p:sp>
      <p:sp>
        <p:nvSpPr>
          <p:cNvPr id="6" name="TextBox 6"/>
          <p:cNvSpPr txBox="1"/>
          <p:nvPr/>
        </p:nvSpPr>
        <p:spPr>
          <a:xfrm>
            <a:off x="1028700" y="1885950"/>
            <a:ext cx="16230600" cy="9934576"/>
          </a:xfrm>
          <a:prstGeom prst="rect">
            <a:avLst/>
          </a:prstGeom>
        </p:spPr>
        <p:txBody>
          <a:bodyPr lIns="0" tIns="0" rIns="0" bIns="0" rtlCol="0" anchor="t">
            <a:spAutoFit/>
          </a:bodyPr>
          <a:lstStyle/>
          <a:p>
            <a:pPr>
              <a:lnSpc>
                <a:spcPts val="4199"/>
              </a:lnSpc>
            </a:pPr>
            <a:r>
              <a:rPr lang="en-US" sz="2999">
                <a:solidFill>
                  <a:srgbClr val="000000"/>
                </a:solidFill>
                <a:latin typeface="Montserrat Classic Bold"/>
              </a:rPr>
              <a:t>Coal Mine Exploration:</a:t>
            </a:r>
          </a:p>
          <a:p>
            <a:pPr marL="647695" lvl="1" indent="-323848">
              <a:lnSpc>
                <a:spcPts val="4199"/>
              </a:lnSpc>
              <a:buFont typeface="Arial"/>
              <a:buChar char="•"/>
            </a:pPr>
            <a:r>
              <a:rPr lang="en-US" sz="2999">
                <a:solidFill>
                  <a:srgbClr val="000000"/>
                </a:solidFill>
                <a:latin typeface="Montserrat Classic"/>
              </a:rPr>
              <a:t>Conduct visits to various coal mines for comprehensive exploration.</a:t>
            </a:r>
          </a:p>
          <a:p>
            <a:pPr marL="647695" lvl="1" indent="-323848">
              <a:lnSpc>
                <a:spcPts val="4199"/>
              </a:lnSpc>
              <a:buFont typeface="Arial"/>
              <a:buChar char="•"/>
            </a:pPr>
            <a:r>
              <a:rPr lang="en-US" sz="2999">
                <a:solidFill>
                  <a:srgbClr val="000000"/>
                </a:solidFill>
                <a:latin typeface="Montserrat Classic"/>
              </a:rPr>
              <a:t>Collect diverse coal samples representing different geological conditions.</a:t>
            </a:r>
          </a:p>
          <a:p>
            <a:pPr>
              <a:lnSpc>
                <a:spcPts val="4199"/>
              </a:lnSpc>
            </a:pPr>
            <a:r>
              <a:rPr lang="en-US" sz="2999">
                <a:solidFill>
                  <a:srgbClr val="000000"/>
                </a:solidFill>
                <a:latin typeface="Montserrat Classic Bold"/>
              </a:rPr>
              <a:t>Proximate Analysis and CPT Measurement:</a:t>
            </a:r>
          </a:p>
          <a:p>
            <a:pPr marL="647695" lvl="1" indent="-323848">
              <a:lnSpc>
                <a:spcPts val="4199"/>
              </a:lnSpc>
              <a:buFont typeface="Arial"/>
              <a:buChar char="•"/>
            </a:pPr>
            <a:r>
              <a:rPr lang="en-US" sz="2999">
                <a:solidFill>
                  <a:srgbClr val="000000"/>
                </a:solidFill>
                <a:latin typeface="Montserrat Classic"/>
              </a:rPr>
              <a:t>Perform proximate analysis on collected coal samples to determine key properties.</a:t>
            </a:r>
          </a:p>
          <a:p>
            <a:pPr>
              <a:lnSpc>
                <a:spcPts val="4199"/>
              </a:lnSpc>
            </a:pPr>
            <a:r>
              <a:rPr lang="en-US" sz="2999">
                <a:solidFill>
                  <a:srgbClr val="000000"/>
                </a:solidFill>
                <a:latin typeface="Montserrat Classic Bold"/>
              </a:rPr>
              <a:t>Machine Learning Model Training with Field Data:</a:t>
            </a:r>
          </a:p>
          <a:p>
            <a:pPr marL="647695" lvl="1" indent="-323848">
              <a:lnSpc>
                <a:spcPts val="4199"/>
              </a:lnSpc>
              <a:buFont typeface="Arial"/>
              <a:buChar char="•"/>
            </a:pPr>
            <a:r>
              <a:rPr lang="en-US" sz="2999">
                <a:solidFill>
                  <a:srgbClr val="000000"/>
                </a:solidFill>
                <a:latin typeface="Montserrat Classic"/>
              </a:rPr>
              <a:t>Train sophisticated models using authentic data acquired from coal mines.</a:t>
            </a:r>
          </a:p>
          <a:p>
            <a:pPr marL="647695" lvl="1" indent="-323848">
              <a:lnSpc>
                <a:spcPts val="4199"/>
              </a:lnSpc>
              <a:buFont typeface="Arial"/>
              <a:buChar char="•"/>
            </a:pPr>
            <a:r>
              <a:rPr lang="en-US" sz="2999">
                <a:solidFill>
                  <a:srgbClr val="000000"/>
                </a:solidFill>
                <a:latin typeface="Montserrat Classic"/>
              </a:rPr>
              <a:t>Ensure the models are well-equipped to handle real-world variations and complexities.</a:t>
            </a:r>
          </a:p>
          <a:p>
            <a:pPr>
              <a:lnSpc>
                <a:spcPts val="4199"/>
              </a:lnSpc>
            </a:pPr>
            <a:r>
              <a:rPr lang="en-US" sz="2999">
                <a:solidFill>
                  <a:srgbClr val="000000"/>
                </a:solidFill>
                <a:latin typeface="Montserrat Classic Bold"/>
              </a:rPr>
              <a:t>Machine Learning Model Comparison:</a:t>
            </a:r>
          </a:p>
          <a:p>
            <a:pPr marL="647695" lvl="1" indent="-323848">
              <a:lnSpc>
                <a:spcPts val="4199"/>
              </a:lnSpc>
              <a:buFont typeface="Arial"/>
              <a:buChar char="•"/>
            </a:pPr>
            <a:r>
              <a:rPr lang="en-US" sz="2999">
                <a:solidFill>
                  <a:srgbClr val="000000"/>
                </a:solidFill>
                <a:latin typeface="Montserrat Classic"/>
              </a:rPr>
              <a:t>Implement various machine learning models to assess and compare their performance.</a:t>
            </a:r>
          </a:p>
          <a:p>
            <a:pPr marL="647695" lvl="1" indent="-323848">
              <a:lnSpc>
                <a:spcPts val="4199"/>
              </a:lnSpc>
              <a:buFont typeface="Arial"/>
              <a:buChar char="•"/>
            </a:pPr>
            <a:r>
              <a:rPr lang="en-US" sz="2999">
                <a:solidFill>
                  <a:srgbClr val="000000"/>
                </a:solidFill>
                <a:latin typeface="Montserrat Classic"/>
              </a:rPr>
              <a:t>Evaluate the accuracy of each model in predicting coal-related parameters.</a:t>
            </a:r>
          </a:p>
          <a:p>
            <a:pPr>
              <a:lnSpc>
                <a:spcPts val="4199"/>
              </a:lnSpc>
            </a:pPr>
            <a:endParaRPr lang="en-US" sz="2999">
              <a:solidFill>
                <a:srgbClr val="000000"/>
              </a:solidFill>
              <a:latin typeface="Montserrat Classic"/>
            </a:endParaRPr>
          </a:p>
          <a:p>
            <a:pPr>
              <a:lnSpc>
                <a:spcPts val="4199"/>
              </a:lnSpc>
            </a:pPr>
            <a:endParaRPr lang="en-US" sz="2999">
              <a:solidFill>
                <a:srgbClr val="000000"/>
              </a:solidFill>
              <a:latin typeface="Montserrat Classic"/>
            </a:endParaRPr>
          </a:p>
          <a:p>
            <a:pPr>
              <a:lnSpc>
                <a:spcPts val="4199"/>
              </a:lnSpc>
            </a:pPr>
            <a:endParaRPr lang="en-US" sz="2999">
              <a:solidFill>
                <a:srgbClr val="000000"/>
              </a:solidFill>
              <a:latin typeface="Montserrat Classic"/>
            </a:endParaRPr>
          </a:p>
          <a:p>
            <a:pPr>
              <a:lnSpc>
                <a:spcPts val="4199"/>
              </a:lnSpc>
            </a:pPr>
            <a:endParaRPr lang="en-US" sz="2999">
              <a:solidFill>
                <a:srgbClr val="000000"/>
              </a:solidFill>
              <a:latin typeface="Montserrat Classic"/>
            </a:endParaRPr>
          </a:p>
          <a:p>
            <a:pPr>
              <a:lnSpc>
                <a:spcPts val="4199"/>
              </a:lnSpc>
              <a:spcBef>
                <a:spcPct val="0"/>
              </a:spcBef>
            </a:pPr>
            <a:endParaRPr lang="en-US" sz="2999">
              <a:solidFill>
                <a:srgbClr val="000000"/>
              </a:solidFill>
              <a:latin typeface="Montserrat Class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64287" y="3032611"/>
            <a:ext cx="7258963" cy="3378975"/>
          </a:xfrm>
          <a:prstGeom prst="rect">
            <a:avLst/>
          </a:prstGeom>
        </p:spPr>
        <p:txBody>
          <a:bodyPr lIns="0" tIns="0" rIns="0" bIns="0" rtlCol="0" anchor="t">
            <a:spAutoFit/>
          </a:bodyPr>
          <a:lstStyle/>
          <a:p>
            <a:pPr algn="ctr">
              <a:lnSpc>
                <a:spcPts val="13030"/>
              </a:lnSpc>
            </a:pPr>
            <a:r>
              <a:rPr lang="en-US" sz="13030" spc="-443">
                <a:solidFill>
                  <a:srgbClr val="004AAD"/>
                </a:solidFill>
                <a:latin typeface="Montserrat Classic Bold"/>
              </a:rPr>
              <a:t>THANK</a:t>
            </a:r>
          </a:p>
          <a:p>
            <a:pPr algn="ctr">
              <a:lnSpc>
                <a:spcPts val="13030"/>
              </a:lnSpc>
            </a:pPr>
            <a:r>
              <a:rPr lang="en-US" sz="13030" spc="-443">
                <a:solidFill>
                  <a:srgbClr val="004AAD"/>
                </a:solidFill>
                <a:latin typeface="Montserrat Classic Bold"/>
              </a:rPr>
              <a:t>YOU</a:t>
            </a:r>
          </a:p>
        </p:txBody>
      </p:sp>
      <p:sp>
        <p:nvSpPr>
          <p:cNvPr id="3" name="Freeform 3"/>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9569245" y="3401507"/>
            <a:ext cx="10884489" cy="8846121"/>
          </a:xfrm>
          <a:custGeom>
            <a:avLst/>
            <a:gdLst/>
            <a:ahLst/>
            <a:cxnLst/>
            <a:rect l="l" t="t" r="r" b="b"/>
            <a:pathLst>
              <a:path w="10884489" h="8846121">
                <a:moveTo>
                  <a:pt x="0" y="0"/>
                </a:moveTo>
                <a:lnTo>
                  <a:pt x="10884489" y="0"/>
                </a:lnTo>
                <a:lnTo>
                  <a:pt x="10884489"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914400"/>
            <a:ext cx="9144000" cy="1019177"/>
          </a:xfrm>
          <a:prstGeom prst="rect">
            <a:avLst/>
          </a:prstGeom>
        </p:spPr>
        <p:txBody>
          <a:bodyPr lIns="0" tIns="0" rIns="0" bIns="0" rtlCol="0" anchor="t">
            <a:spAutoFit/>
          </a:bodyPr>
          <a:lstStyle/>
          <a:p>
            <a:pPr>
              <a:lnSpc>
                <a:spcPts val="8399"/>
              </a:lnSpc>
              <a:spcBef>
                <a:spcPct val="0"/>
              </a:spcBef>
            </a:pPr>
            <a:r>
              <a:rPr lang="en-US" sz="5999">
                <a:solidFill>
                  <a:srgbClr val="004AAD"/>
                </a:solidFill>
                <a:latin typeface="Montserrat Classic Bold"/>
              </a:rPr>
              <a:t>Objectives of Project</a:t>
            </a:r>
          </a:p>
        </p:txBody>
      </p:sp>
      <p:sp>
        <p:nvSpPr>
          <p:cNvPr id="4" name="TextBox 4"/>
          <p:cNvSpPr txBox="1"/>
          <p:nvPr/>
        </p:nvSpPr>
        <p:spPr>
          <a:xfrm>
            <a:off x="934965" y="2241807"/>
            <a:ext cx="16418069" cy="7315201"/>
          </a:xfrm>
          <a:prstGeom prst="rect">
            <a:avLst/>
          </a:prstGeom>
        </p:spPr>
        <p:txBody>
          <a:bodyPr lIns="0" tIns="0" rIns="0" bIns="0" rtlCol="0" anchor="t">
            <a:spAutoFit/>
          </a:bodyPr>
          <a:lstStyle/>
          <a:p>
            <a:pPr marL="647695" lvl="1" indent="-323848">
              <a:lnSpc>
                <a:spcPts val="4199"/>
              </a:lnSpc>
              <a:buFont typeface="Arial"/>
              <a:buChar char="•"/>
            </a:pPr>
            <a:r>
              <a:rPr lang="en-US" sz="2999">
                <a:solidFill>
                  <a:srgbClr val="000000"/>
                </a:solidFill>
                <a:latin typeface="Montserrat Classic"/>
              </a:rPr>
              <a:t>To assess the spontaneous combustion susceptibility of coal using Machine learning approach and correlate its intrinsic properties with susceptibility indices.</a:t>
            </a:r>
          </a:p>
          <a:p>
            <a:pPr>
              <a:lnSpc>
                <a:spcPts val="4199"/>
              </a:lnSpc>
            </a:pPr>
            <a:endParaRPr lang="en-US" sz="2999">
              <a:solidFill>
                <a:srgbClr val="000000"/>
              </a:solidFill>
              <a:latin typeface="Montserrat Classic"/>
            </a:endParaRPr>
          </a:p>
          <a:p>
            <a:pPr marL="647695" lvl="1" indent="-323848">
              <a:lnSpc>
                <a:spcPts val="4199"/>
              </a:lnSpc>
              <a:buFont typeface="Arial"/>
              <a:buChar char="•"/>
            </a:pPr>
            <a:r>
              <a:rPr lang="en-US" sz="2999">
                <a:solidFill>
                  <a:srgbClr val="000000"/>
                </a:solidFill>
                <a:latin typeface="Montserrat Classic"/>
              </a:rPr>
              <a:t>The Important factor which we will consider are </a:t>
            </a:r>
          </a:p>
          <a:p>
            <a:pPr marL="1295390" lvl="2" indent="-431797">
              <a:lnSpc>
                <a:spcPts val="4199"/>
              </a:lnSpc>
              <a:buFont typeface="Arial"/>
              <a:buChar char="⚬"/>
            </a:pPr>
            <a:r>
              <a:rPr lang="en-US" sz="2999">
                <a:solidFill>
                  <a:srgbClr val="000000"/>
                </a:solidFill>
                <a:latin typeface="Montserrat Classic"/>
              </a:rPr>
              <a:t>Moisture content</a:t>
            </a:r>
          </a:p>
          <a:p>
            <a:pPr marL="1295390" lvl="2" indent="-431797">
              <a:lnSpc>
                <a:spcPts val="4199"/>
              </a:lnSpc>
              <a:buFont typeface="Arial"/>
              <a:buChar char="⚬"/>
            </a:pPr>
            <a:r>
              <a:rPr lang="en-US" sz="2999">
                <a:solidFill>
                  <a:srgbClr val="000000"/>
                </a:solidFill>
                <a:latin typeface="Montserrat Classic"/>
              </a:rPr>
              <a:t>Volatile matter content</a:t>
            </a:r>
          </a:p>
          <a:p>
            <a:pPr marL="1295390" lvl="2" indent="-431797">
              <a:lnSpc>
                <a:spcPts val="4199"/>
              </a:lnSpc>
              <a:buFont typeface="Arial"/>
              <a:buChar char="⚬"/>
            </a:pPr>
            <a:r>
              <a:rPr lang="en-US" sz="2999">
                <a:solidFill>
                  <a:srgbClr val="000000"/>
                </a:solidFill>
                <a:latin typeface="Montserrat Classic"/>
              </a:rPr>
              <a:t>Rank of coal </a:t>
            </a:r>
          </a:p>
          <a:p>
            <a:pPr marL="1295390" lvl="2" indent="-431797">
              <a:lnSpc>
                <a:spcPts val="4199"/>
              </a:lnSpc>
              <a:buFont typeface="Arial"/>
              <a:buChar char="⚬"/>
            </a:pPr>
            <a:r>
              <a:rPr lang="en-US" sz="2999">
                <a:solidFill>
                  <a:srgbClr val="000000"/>
                </a:solidFill>
                <a:latin typeface="Montserrat Classic"/>
              </a:rPr>
              <a:t>Petrographic content</a:t>
            </a:r>
          </a:p>
          <a:p>
            <a:pPr marL="1295390" lvl="2" indent="-431797">
              <a:lnSpc>
                <a:spcPts val="4199"/>
              </a:lnSpc>
              <a:buFont typeface="Arial"/>
              <a:buChar char="⚬"/>
            </a:pPr>
            <a:r>
              <a:rPr lang="en-US" sz="2999">
                <a:solidFill>
                  <a:srgbClr val="000000"/>
                </a:solidFill>
                <a:latin typeface="Montserrat Classic"/>
              </a:rPr>
              <a:t>Ash content </a:t>
            </a:r>
          </a:p>
          <a:p>
            <a:pPr marL="1295390" lvl="2" indent="-431797">
              <a:lnSpc>
                <a:spcPts val="4199"/>
              </a:lnSpc>
              <a:buFont typeface="Arial"/>
              <a:buChar char="⚬"/>
            </a:pPr>
            <a:r>
              <a:rPr lang="en-US" sz="2999">
                <a:solidFill>
                  <a:srgbClr val="000000"/>
                </a:solidFill>
                <a:latin typeface="Montserrat Classic"/>
              </a:rPr>
              <a:t>fixed carbon </a:t>
            </a:r>
          </a:p>
          <a:p>
            <a:pPr marL="1295390" lvl="2" indent="-431797">
              <a:lnSpc>
                <a:spcPts val="4199"/>
              </a:lnSpc>
              <a:buFont typeface="Arial"/>
              <a:buChar char="⚬"/>
            </a:pPr>
            <a:r>
              <a:rPr lang="en-US" sz="2999">
                <a:solidFill>
                  <a:srgbClr val="000000"/>
                </a:solidFill>
                <a:latin typeface="Montserrat Classic"/>
              </a:rPr>
              <a:t>Crossing point temperature etc. to train the Machine learning model for the prediction of  the susceptibility of coal to spontaneous heating.</a:t>
            </a:r>
          </a:p>
          <a:p>
            <a:pPr>
              <a:lnSpc>
                <a:spcPts val="4199"/>
              </a:lnSpc>
            </a:pPr>
            <a:endParaRPr lang="en-US" sz="2999">
              <a:solidFill>
                <a:srgbClr val="000000"/>
              </a:solidFill>
              <a:latin typeface="Montserrat Classic"/>
            </a:endParaRPr>
          </a:p>
          <a:p>
            <a:pPr>
              <a:lnSpc>
                <a:spcPts val="4199"/>
              </a:lnSpc>
              <a:spcBef>
                <a:spcPct val="0"/>
              </a:spcBef>
            </a:pPr>
            <a:endParaRPr lang="en-US" sz="2999">
              <a:solidFill>
                <a:srgbClr val="000000"/>
              </a:solidFill>
              <a:latin typeface="Montserrat Class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5445884" y="3926971"/>
            <a:ext cx="10884489" cy="8846121"/>
          </a:xfrm>
          <a:custGeom>
            <a:avLst/>
            <a:gdLst/>
            <a:ahLst/>
            <a:cxnLst/>
            <a:rect l="l" t="t" r="r" b="b"/>
            <a:pathLst>
              <a:path w="10884489" h="8846121">
                <a:moveTo>
                  <a:pt x="0" y="0"/>
                </a:moveTo>
                <a:lnTo>
                  <a:pt x="10884488" y="0"/>
                </a:lnTo>
                <a:lnTo>
                  <a:pt x="10884488"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319208"/>
            <a:ext cx="15384542" cy="4882516"/>
          </a:xfrm>
          <a:prstGeom prst="rect">
            <a:avLst/>
          </a:prstGeom>
        </p:spPr>
        <p:txBody>
          <a:bodyPr lIns="0" tIns="0" rIns="0" bIns="0" rtlCol="0" anchor="t">
            <a:spAutoFit/>
          </a:bodyPr>
          <a:lstStyle/>
          <a:p>
            <a:pPr marL="647695" lvl="1" indent="-323848">
              <a:lnSpc>
                <a:spcPts val="4409"/>
              </a:lnSpc>
              <a:buFont typeface="Arial"/>
              <a:buChar char="•"/>
            </a:pPr>
            <a:r>
              <a:rPr lang="en-US" sz="2999">
                <a:solidFill>
                  <a:srgbClr val="000000"/>
                </a:solidFill>
                <a:latin typeface="Montserrat Classic"/>
              </a:rPr>
              <a:t>Proximate analysis of of coal sample to  calculate moisture content, Volatile matter, fixed carbon.</a:t>
            </a:r>
          </a:p>
          <a:p>
            <a:pPr marL="647695" lvl="1" indent="-323848">
              <a:lnSpc>
                <a:spcPts val="4409"/>
              </a:lnSpc>
              <a:buFont typeface="Arial"/>
              <a:buChar char="•"/>
            </a:pPr>
            <a:r>
              <a:rPr lang="en-US" sz="2999">
                <a:solidFill>
                  <a:srgbClr val="000000"/>
                </a:solidFill>
                <a:latin typeface="Montserrat Classic"/>
              </a:rPr>
              <a:t>Measure of Crossing point Temperature (CPT) of collected samples.</a:t>
            </a:r>
          </a:p>
          <a:p>
            <a:pPr marL="647695" lvl="1" indent="-323848">
              <a:lnSpc>
                <a:spcPts val="4409"/>
              </a:lnSpc>
              <a:buFont typeface="Arial"/>
              <a:buChar char="•"/>
            </a:pPr>
            <a:r>
              <a:rPr lang="en-US" sz="2999">
                <a:solidFill>
                  <a:srgbClr val="000000"/>
                </a:solidFill>
                <a:latin typeface="Montserrat Classic"/>
              </a:rPr>
              <a:t>Measurement of wet Oxidation Potential (WOP).</a:t>
            </a:r>
          </a:p>
          <a:p>
            <a:pPr marL="647695" lvl="1" indent="-323848">
              <a:lnSpc>
                <a:spcPts val="4409"/>
              </a:lnSpc>
              <a:buFont typeface="Arial"/>
              <a:buChar char="•"/>
            </a:pPr>
            <a:r>
              <a:rPr lang="en-US" sz="2999">
                <a:solidFill>
                  <a:srgbClr val="000000"/>
                </a:solidFill>
                <a:latin typeface="Montserrat Classic"/>
              </a:rPr>
              <a:t>Reviewing existing literature and Works for better selection of ML model parameters.</a:t>
            </a:r>
          </a:p>
          <a:p>
            <a:pPr>
              <a:lnSpc>
                <a:spcPts val="4199"/>
              </a:lnSpc>
            </a:pPr>
            <a:endParaRPr lang="en-US" sz="2999">
              <a:solidFill>
                <a:srgbClr val="000000"/>
              </a:solidFill>
              <a:latin typeface="Montserrat Classic"/>
            </a:endParaRPr>
          </a:p>
          <a:p>
            <a:pPr algn="just">
              <a:lnSpc>
                <a:spcPts val="4199"/>
              </a:lnSpc>
            </a:pPr>
            <a:endParaRPr lang="en-US" sz="2999">
              <a:solidFill>
                <a:srgbClr val="000000"/>
              </a:solidFill>
              <a:latin typeface="Montserrat Classic"/>
            </a:endParaRPr>
          </a:p>
          <a:p>
            <a:pPr algn="just">
              <a:lnSpc>
                <a:spcPts val="4199"/>
              </a:lnSpc>
              <a:spcBef>
                <a:spcPct val="0"/>
              </a:spcBef>
            </a:pPr>
            <a:endParaRPr lang="en-US" sz="2999">
              <a:solidFill>
                <a:srgbClr val="000000"/>
              </a:solidFill>
              <a:latin typeface="Montserrat Classic"/>
            </a:endParaRPr>
          </a:p>
        </p:txBody>
      </p:sp>
      <p:sp>
        <p:nvSpPr>
          <p:cNvPr id="4" name="Freeform 4"/>
          <p:cNvSpPr/>
          <p:nvPr/>
        </p:nvSpPr>
        <p:spPr>
          <a:xfrm>
            <a:off x="15211742" y="1787527"/>
            <a:ext cx="10927737" cy="10828394"/>
          </a:xfrm>
          <a:custGeom>
            <a:avLst/>
            <a:gdLst/>
            <a:ahLst/>
            <a:cxnLst/>
            <a:rect l="l" t="t" r="r" b="b"/>
            <a:pathLst>
              <a:path w="10927737" h="10828394">
                <a:moveTo>
                  <a:pt x="0" y="0"/>
                </a:moveTo>
                <a:lnTo>
                  <a:pt x="10927737" y="0"/>
                </a:lnTo>
                <a:lnTo>
                  <a:pt x="10927737" y="10828394"/>
                </a:lnTo>
                <a:lnTo>
                  <a:pt x="0" y="10828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92696" y="914400"/>
            <a:ext cx="5699224" cy="1019177"/>
          </a:xfrm>
          <a:prstGeom prst="rect">
            <a:avLst/>
          </a:prstGeom>
        </p:spPr>
        <p:txBody>
          <a:bodyPr lIns="0" tIns="0" rIns="0" bIns="0" rtlCol="0" anchor="t">
            <a:spAutoFit/>
          </a:bodyPr>
          <a:lstStyle/>
          <a:p>
            <a:pPr algn="ctr">
              <a:lnSpc>
                <a:spcPts val="8399"/>
              </a:lnSpc>
              <a:spcBef>
                <a:spcPct val="0"/>
              </a:spcBef>
            </a:pPr>
            <a:r>
              <a:rPr lang="en-US" sz="5999">
                <a:solidFill>
                  <a:srgbClr val="004AAD"/>
                </a:solidFill>
                <a:latin typeface="Montserrat Classic Bold"/>
              </a:rPr>
              <a:t>Scope of work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6143978" y="-5082888"/>
            <a:ext cx="14345355" cy="14345355"/>
          </a:xfrm>
          <a:custGeom>
            <a:avLst/>
            <a:gdLst/>
            <a:ahLst/>
            <a:cxnLst/>
            <a:rect l="l" t="t" r="r" b="b"/>
            <a:pathLst>
              <a:path w="14345355" h="14345355">
                <a:moveTo>
                  <a:pt x="0" y="0"/>
                </a:moveTo>
                <a:lnTo>
                  <a:pt x="14345356" y="0"/>
                </a:lnTo>
                <a:lnTo>
                  <a:pt x="14345356" y="14345356"/>
                </a:lnTo>
                <a:lnTo>
                  <a:pt x="0" y="1434535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1799293">
            <a:off x="12170918" y="-745657"/>
            <a:ext cx="6885296" cy="11055409"/>
          </a:xfrm>
          <a:custGeom>
            <a:avLst/>
            <a:gdLst/>
            <a:ahLst/>
            <a:cxnLst/>
            <a:rect l="l" t="t" r="r" b="b"/>
            <a:pathLst>
              <a:path w="6885296" h="11055409">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475678" y="1028700"/>
          <a:ext cx="17382497" cy="9067800"/>
        </p:xfrm>
        <a:graphic>
          <a:graphicData uri="http://schemas.openxmlformats.org/drawingml/2006/table">
            <a:tbl>
              <a:tblPr/>
              <a:tblGrid>
                <a:gridCol w="4382046">
                  <a:extLst>
                    <a:ext uri="{9D8B030D-6E8A-4147-A177-3AD203B41FA5}">
                      <a16:colId xmlns:a16="http://schemas.microsoft.com/office/drawing/2014/main" val="20000"/>
                    </a:ext>
                  </a:extLst>
                </a:gridCol>
                <a:gridCol w="3711867">
                  <a:extLst>
                    <a:ext uri="{9D8B030D-6E8A-4147-A177-3AD203B41FA5}">
                      <a16:colId xmlns:a16="http://schemas.microsoft.com/office/drawing/2014/main" val="20001"/>
                    </a:ext>
                  </a:extLst>
                </a:gridCol>
                <a:gridCol w="5108263">
                  <a:extLst>
                    <a:ext uri="{9D8B030D-6E8A-4147-A177-3AD203B41FA5}">
                      <a16:colId xmlns:a16="http://schemas.microsoft.com/office/drawing/2014/main" val="20002"/>
                    </a:ext>
                  </a:extLst>
                </a:gridCol>
                <a:gridCol w="4180321">
                  <a:extLst>
                    <a:ext uri="{9D8B030D-6E8A-4147-A177-3AD203B41FA5}">
                      <a16:colId xmlns:a16="http://schemas.microsoft.com/office/drawing/2014/main" val="20003"/>
                    </a:ext>
                  </a:extLst>
                </a:gridCol>
              </a:tblGrid>
              <a:tr h="994780">
                <a:tc>
                  <a:txBody>
                    <a:bodyPr/>
                    <a:lstStyle/>
                    <a:p>
                      <a:pPr algn="ctr">
                        <a:lnSpc>
                          <a:spcPts val="4199"/>
                        </a:lnSpc>
                        <a:defRPr/>
                      </a:pPr>
                      <a:r>
                        <a:rPr lang="en-US" sz="2999">
                          <a:solidFill>
                            <a:srgbClr val="FFFFFF"/>
                          </a:solidFill>
                          <a:latin typeface="Montserrat Classic Bold"/>
                        </a:rPr>
                        <a:t>Research paper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4199"/>
                        </a:lnSpc>
                        <a:defRPr/>
                      </a:pPr>
                      <a:r>
                        <a:rPr lang="en-US" sz="2999">
                          <a:solidFill>
                            <a:srgbClr val="FFFFFF"/>
                          </a:solidFill>
                          <a:latin typeface="Montserrat Classic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4199"/>
                        </a:lnSpc>
                        <a:defRPr/>
                      </a:pPr>
                      <a:r>
                        <a:rPr lang="en-US" sz="2999">
                          <a:solidFill>
                            <a:srgbClr val="FFFFFF"/>
                          </a:solidFill>
                          <a:latin typeface="Montserrat Classic Bold"/>
                        </a:rPr>
                        <a:t>Experimetal Method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4059"/>
                        </a:lnSpc>
                        <a:defRPr/>
                      </a:pPr>
                      <a:r>
                        <a:rPr lang="en-US" sz="2899">
                          <a:solidFill>
                            <a:srgbClr val="FFFFFF"/>
                          </a:solidFill>
                          <a:latin typeface="Montserrat Classic Bold"/>
                        </a:rPr>
                        <a:t>Remark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2219124">
                <a:tc>
                  <a:txBody>
                    <a:bodyPr/>
                    <a:lstStyle/>
                    <a:p>
                      <a:pPr algn="ctr">
                        <a:lnSpc>
                          <a:spcPts val="2800"/>
                        </a:lnSpc>
                        <a:defRPr/>
                      </a:pPr>
                      <a:r>
                        <a:rPr lang="en-US" sz="2000">
                          <a:solidFill>
                            <a:srgbClr val="000000"/>
                          </a:solidFill>
                          <a:latin typeface="Montserrat Classic"/>
                        </a:rPr>
                        <a:t>Relations between Coal Properties and Spontaneous Combustion Parameters. Turkish Journal of Engineering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Erdogan KAYMAKCI and Vedat D_ IDAR_ I (2000)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Temperature differential method</a:t>
                      </a:r>
                      <a:endParaRPr lang="en-US" sz="1100"/>
                    </a:p>
                    <a:p>
                      <a:pPr algn="ctr">
                        <a:lnSpc>
                          <a:spcPts val="2800"/>
                        </a:lnSpc>
                      </a:pPr>
                      <a:r>
                        <a:rPr lang="en-US" sz="2000">
                          <a:solidFill>
                            <a:srgbClr val="000000"/>
                          </a:solidFill>
                          <a:latin typeface="Montserrat Classic"/>
                        </a:rPr>
                        <a:t>Proximate analysis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Linear regression identifies ash, volatile matter, carbon, hydrogen, exinite, inertinite, and mineral matter as key factors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34772">
                <a:tc>
                  <a:txBody>
                    <a:bodyPr/>
                    <a:lstStyle/>
                    <a:p>
                      <a:pPr algn="ctr">
                        <a:lnSpc>
                          <a:spcPts val="2800"/>
                        </a:lnSpc>
                        <a:defRPr/>
                      </a:pPr>
                      <a:r>
                        <a:rPr lang="en-US" sz="2000">
                          <a:solidFill>
                            <a:srgbClr val="000000"/>
                          </a:solidFill>
                          <a:latin typeface="Montserrat Classic"/>
                        </a:rPr>
                        <a:t>“Spontaneous combustibility characterisation of the Chirimiri coals, Koriya District, Chhattisgarh, India”, International Journal of Geosciences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Pattanaik et al. (2011)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proximate analysis and differential thermal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higher ranked coals were less prone to spontaneous combustion .</a:t>
                      </a:r>
                      <a:endParaRPr lang="en-US" sz="1100"/>
                    </a:p>
                    <a:p>
                      <a:pPr algn="ctr">
                        <a:lnSpc>
                          <a:spcPts val="2800"/>
                        </a:lnSpc>
                      </a:pPr>
                      <a:r>
                        <a:rPr lang="en-US" sz="2000">
                          <a:solidFill>
                            <a:srgbClr val="000000"/>
                          </a:solidFill>
                          <a:latin typeface="Montserrat Classic"/>
                        </a:rPr>
                        <a:t>degree of proneness to spontaneous combustion increases with the increase of vitrinite and exinite, but decreases with the increase of inertinite content</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19124">
                <a:tc>
                  <a:txBody>
                    <a:bodyPr/>
                    <a:lstStyle/>
                    <a:p>
                      <a:pPr algn="ctr">
                        <a:lnSpc>
                          <a:spcPts val="2800"/>
                        </a:lnSpc>
                        <a:defRPr/>
                      </a:pPr>
                      <a:r>
                        <a:rPr lang="en-US" sz="2000">
                          <a:solidFill>
                            <a:srgbClr val="000000"/>
                          </a:solidFill>
                          <a:latin typeface="Montserrat Classic"/>
                        </a:rPr>
                        <a:t>An Investigation into Spontaneous Heating Characteristics of Coal and its Correlation with Intrinsic Properties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Choi et al. (2013)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CPT (Crossing Point Temperature) and gas chromatography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lower rank can react with oxygen at low temperatures making them more susceptible to spontaneous combustion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504253" y="358775"/>
            <a:ext cx="12528054" cy="66992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Literature review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94371" y="358775"/>
            <a:ext cx="9010090" cy="669925"/>
          </a:xfrm>
          <a:prstGeom prst="rect">
            <a:avLst/>
          </a:prstGeom>
        </p:spPr>
        <p:txBody>
          <a:bodyPr lIns="0" tIns="0" rIns="0" bIns="0" rtlCol="0" anchor="t">
            <a:spAutoFit/>
          </a:bodyPr>
          <a:lstStyle/>
          <a:p>
            <a:pPr>
              <a:lnSpc>
                <a:spcPts val="5000"/>
              </a:lnSpc>
            </a:pPr>
            <a:r>
              <a:rPr lang="en-US" sz="5000">
                <a:solidFill>
                  <a:srgbClr val="004AAD"/>
                </a:solidFill>
                <a:latin typeface="Montserrat Classic Bold"/>
              </a:rPr>
              <a:t>Literature review</a:t>
            </a:r>
          </a:p>
        </p:txBody>
      </p:sp>
      <p:sp>
        <p:nvSpPr>
          <p:cNvPr id="5" name="Freeform 5"/>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graphicFrame>
        <p:nvGraphicFramePr>
          <p:cNvPr id="6" name="Table 6"/>
          <p:cNvGraphicFramePr>
            <a:graphicFrameLocks noGrp="1"/>
          </p:cNvGraphicFramePr>
          <p:nvPr/>
        </p:nvGraphicFramePr>
        <p:xfrm>
          <a:off x="389596" y="2478224"/>
          <a:ext cx="17298389" cy="5220167"/>
        </p:xfrm>
        <a:graphic>
          <a:graphicData uri="http://schemas.openxmlformats.org/drawingml/2006/table">
            <a:tbl>
              <a:tblPr/>
              <a:tblGrid>
                <a:gridCol w="4645127">
                  <a:extLst>
                    <a:ext uri="{9D8B030D-6E8A-4147-A177-3AD203B41FA5}">
                      <a16:colId xmlns:a16="http://schemas.microsoft.com/office/drawing/2014/main" val="20000"/>
                    </a:ext>
                  </a:extLst>
                </a:gridCol>
                <a:gridCol w="2960873">
                  <a:extLst>
                    <a:ext uri="{9D8B030D-6E8A-4147-A177-3AD203B41FA5}">
                      <a16:colId xmlns:a16="http://schemas.microsoft.com/office/drawing/2014/main" val="20001"/>
                    </a:ext>
                  </a:extLst>
                </a:gridCol>
                <a:gridCol w="5367792">
                  <a:extLst>
                    <a:ext uri="{9D8B030D-6E8A-4147-A177-3AD203B41FA5}">
                      <a16:colId xmlns:a16="http://schemas.microsoft.com/office/drawing/2014/main" val="20002"/>
                    </a:ext>
                  </a:extLst>
                </a:gridCol>
                <a:gridCol w="4324597">
                  <a:extLst>
                    <a:ext uri="{9D8B030D-6E8A-4147-A177-3AD203B41FA5}">
                      <a16:colId xmlns:a16="http://schemas.microsoft.com/office/drawing/2014/main" val="20003"/>
                    </a:ext>
                  </a:extLst>
                </a:gridCol>
              </a:tblGrid>
              <a:tr h="1007478">
                <a:tc>
                  <a:txBody>
                    <a:bodyPr/>
                    <a:lstStyle/>
                    <a:p>
                      <a:pPr algn="ctr">
                        <a:lnSpc>
                          <a:spcPts val="4199"/>
                        </a:lnSpc>
                        <a:defRPr/>
                      </a:pPr>
                      <a:r>
                        <a:rPr lang="en-US" sz="2999">
                          <a:solidFill>
                            <a:srgbClr val="FFFFFF"/>
                          </a:solidFill>
                          <a:latin typeface="Montserrat Classic Bold"/>
                        </a:rPr>
                        <a:t>Research paper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4200"/>
                        </a:lnSpc>
                        <a:defRPr/>
                      </a:pPr>
                      <a:r>
                        <a:rPr lang="en-US" sz="3000">
                          <a:solidFill>
                            <a:srgbClr val="FFFFFF"/>
                          </a:solidFill>
                          <a:latin typeface="Montserrat Classic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4200"/>
                        </a:lnSpc>
                        <a:defRPr/>
                      </a:pPr>
                      <a:r>
                        <a:rPr lang="en-US" sz="3000">
                          <a:solidFill>
                            <a:srgbClr val="FFFFFF"/>
                          </a:solidFill>
                          <a:latin typeface="Montserrat Classic Bold"/>
                        </a:rPr>
                        <a:t>Experimetal Method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tc>
                  <a:txBody>
                    <a:bodyPr/>
                    <a:lstStyle/>
                    <a:p>
                      <a:pPr algn="ctr">
                        <a:lnSpc>
                          <a:spcPts val="4200"/>
                        </a:lnSpc>
                        <a:defRPr/>
                      </a:pPr>
                      <a:r>
                        <a:rPr lang="en-US" sz="3000">
                          <a:solidFill>
                            <a:srgbClr val="FFFFFF"/>
                          </a:solidFill>
                          <a:latin typeface="Montserrat Classic Bold"/>
                        </a:rPr>
                        <a:t>Remark</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191919"/>
                    </a:solidFill>
                  </a:tcPr>
                </a:tc>
                <a:extLst>
                  <a:ext uri="{0D108BD9-81ED-4DB2-BD59-A6C34878D82A}">
                    <a16:rowId xmlns:a16="http://schemas.microsoft.com/office/drawing/2014/main" val="10000"/>
                  </a:ext>
                </a:extLst>
              </a:tr>
              <a:tr h="4212689">
                <a:tc>
                  <a:txBody>
                    <a:bodyPr/>
                    <a:lstStyle/>
                    <a:p>
                      <a:pPr algn="ctr">
                        <a:lnSpc>
                          <a:spcPts val="2800"/>
                        </a:lnSpc>
                        <a:defRPr/>
                      </a:pPr>
                      <a:r>
                        <a:rPr lang="en-US" sz="2000">
                          <a:solidFill>
                            <a:srgbClr val="000000"/>
                          </a:solidFill>
                          <a:latin typeface="Montserrat Classic"/>
                        </a:rPr>
                        <a:t>Study on the Spontaneous Combustion Tendency of Coal Based on Grey Relational and Multiple Regression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Jun Deng et al.(2021)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Grey relation analysis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Montserrat Classic"/>
                        </a:rPr>
                        <a:t>To better predict the spontaneous combustion tendency, the average pore diameter, hydroxyl, methyl, methylene, and benzene substituent with a high grey relational grade were selected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139238" y="4862512"/>
            <a:ext cx="9525" cy="504826"/>
          </a:xfrm>
          <a:prstGeom prst="rect">
            <a:avLst/>
          </a:prstGeom>
        </p:spPr>
        <p:txBody>
          <a:bodyPr lIns="0" tIns="0" rIns="0" bIns="0" rtlCol="0" anchor="t">
            <a:spAutoFit/>
          </a:bodyPr>
          <a:lstStyle/>
          <a:p>
            <a:pPr algn="ctr">
              <a:lnSpc>
                <a:spcPts val="4199"/>
              </a:lnSpc>
              <a:spcBef>
                <a:spcPct val="0"/>
              </a:spcBef>
            </a:pPr>
            <a:endParaRPr/>
          </a:p>
        </p:txBody>
      </p:sp>
      <p:sp>
        <p:nvSpPr>
          <p:cNvPr id="6" name="TextBox 6"/>
          <p:cNvSpPr txBox="1"/>
          <p:nvPr/>
        </p:nvSpPr>
        <p:spPr>
          <a:xfrm>
            <a:off x="1028700" y="950238"/>
            <a:ext cx="8284131" cy="622936"/>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Montserrat Classic Bold"/>
              </a:rPr>
              <a:t>Spontaneous  Combustion Theories</a:t>
            </a:r>
          </a:p>
        </p:txBody>
      </p:sp>
      <p:grpSp>
        <p:nvGrpSpPr>
          <p:cNvPr id="7" name="Group 7"/>
          <p:cNvGrpSpPr/>
          <p:nvPr/>
        </p:nvGrpSpPr>
        <p:grpSpPr>
          <a:xfrm>
            <a:off x="1028700" y="2172712"/>
            <a:ext cx="16955659" cy="1428751"/>
            <a:chOff x="0" y="0"/>
            <a:chExt cx="22607545" cy="1905002"/>
          </a:xfrm>
        </p:grpSpPr>
        <p:sp>
          <p:nvSpPr>
            <p:cNvPr id="8" name="TextBox 8"/>
            <p:cNvSpPr txBox="1"/>
            <p:nvPr/>
          </p:nvSpPr>
          <p:spPr>
            <a:xfrm>
              <a:off x="0" y="-57150"/>
              <a:ext cx="4434046" cy="65405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Montserrat Classic Bold"/>
                </a:rPr>
                <a:t>1. Bacteria theory</a:t>
              </a:r>
            </a:p>
          </p:txBody>
        </p:sp>
        <p:sp>
          <p:nvSpPr>
            <p:cNvPr id="9" name="TextBox 9"/>
            <p:cNvSpPr txBox="1"/>
            <p:nvPr/>
          </p:nvSpPr>
          <p:spPr>
            <a:xfrm>
              <a:off x="0" y="552451"/>
              <a:ext cx="22607545" cy="1352551"/>
            </a:xfrm>
            <a:prstGeom prst="rect">
              <a:avLst/>
            </a:prstGeom>
          </p:spPr>
          <p:txBody>
            <a:bodyPr lIns="0" tIns="0" rIns="0" bIns="0" rtlCol="0" anchor="t">
              <a:spAutoFit/>
            </a:bodyPr>
            <a:lstStyle/>
            <a:p>
              <a:pPr algn="ctr">
                <a:lnSpc>
                  <a:spcPts val="4199"/>
                </a:lnSpc>
              </a:pPr>
              <a:r>
                <a:rPr lang="en-US" sz="2999">
                  <a:solidFill>
                    <a:srgbClr val="000000"/>
                  </a:solidFill>
                  <a:latin typeface="Montserrat Classic"/>
                </a:rPr>
                <a:t>The bacteria present in coal can also contribute to the heat produced during self-heating.</a:t>
              </a:r>
            </a:p>
            <a:p>
              <a:pPr>
                <a:lnSpc>
                  <a:spcPts val="4199"/>
                </a:lnSpc>
                <a:spcBef>
                  <a:spcPct val="0"/>
                </a:spcBef>
              </a:pPr>
              <a:r>
                <a:rPr lang="en-US" sz="2999">
                  <a:solidFill>
                    <a:srgbClr val="000000"/>
                  </a:solidFill>
                  <a:latin typeface="Montserrat Classic"/>
                </a:rPr>
                <a:t>However ,there is no conclusive proof to authenticate the theory.</a:t>
              </a:r>
            </a:p>
          </p:txBody>
        </p:sp>
      </p:grpSp>
      <p:grpSp>
        <p:nvGrpSpPr>
          <p:cNvPr id="10" name="Group 10"/>
          <p:cNvGrpSpPr/>
          <p:nvPr/>
        </p:nvGrpSpPr>
        <p:grpSpPr>
          <a:xfrm>
            <a:off x="1028700" y="4201001"/>
            <a:ext cx="17259300" cy="4562476"/>
            <a:chOff x="0" y="0"/>
            <a:chExt cx="23012400" cy="6083302"/>
          </a:xfrm>
        </p:grpSpPr>
        <p:sp>
          <p:nvSpPr>
            <p:cNvPr id="11" name="TextBox 11"/>
            <p:cNvSpPr txBox="1"/>
            <p:nvPr/>
          </p:nvSpPr>
          <p:spPr>
            <a:xfrm>
              <a:off x="0" y="-57150"/>
              <a:ext cx="4169668" cy="65405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Montserrat Classic Bold"/>
                </a:rPr>
                <a:t>2. Pyrite theory:</a:t>
              </a:r>
            </a:p>
          </p:txBody>
        </p:sp>
        <p:sp>
          <p:nvSpPr>
            <p:cNvPr id="12" name="TextBox 12"/>
            <p:cNvSpPr txBox="1"/>
            <p:nvPr/>
          </p:nvSpPr>
          <p:spPr>
            <a:xfrm>
              <a:off x="0" y="539751"/>
              <a:ext cx="23012400" cy="5543551"/>
            </a:xfrm>
            <a:prstGeom prst="rect">
              <a:avLst/>
            </a:prstGeom>
          </p:spPr>
          <p:txBody>
            <a:bodyPr lIns="0" tIns="0" rIns="0" bIns="0" rtlCol="0" anchor="t">
              <a:spAutoFit/>
            </a:bodyPr>
            <a:lstStyle/>
            <a:p>
              <a:pPr>
                <a:lnSpc>
                  <a:spcPts val="4199"/>
                </a:lnSpc>
              </a:pPr>
              <a:r>
                <a:rPr lang="en-US" sz="2999">
                  <a:solidFill>
                    <a:srgbClr val="000000"/>
                  </a:solidFill>
                  <a:latin typeface="Montserrat Classic"/>
                </a:rPr>
                <a:t>It was earlier thought that the heat released on oxidation of these pyrites is the reason behind spontaneous heating of coal.</a:t>
              </a:r>
            </a:p>
            <a:p>
              <a:pPr>
                <a:lnSpc>
                  <a:spcPts val="4199"/>
                </a:lnSpc>
              </a:pPr>
              <a:endParaRPr lang="en-US" sz="2999">
                <a:solidFill>
                  <a:srgbClr val="000000"/>
                </a:solidFill>
                <a:latin typeface="Montserrat Classic"/>
              </a:endParaRPr>
            </a:p>
            <a:p>
              <a:pPr algn="ctr">
                <a:lnSpc>
                  <a:spcPts val="4199"/>
                </a:lnSpc>
              </a:pPr>
              <a:r>
                <a:rPr lang="en-US" sz="2999">
                  <a:solidFill>
                    <a:srgbClr val="000000"/>
                  </a:solidFill>
                  <a:latin typeface="Montserrat Classic"/>
                </a:rPr>
                <a:t>2FeS + 7O2 + 16H2O —&gt; 2 H2SO4 + 2 FeSO4.7H2O + 316 Kcal</a:t>
              </a:r>
            </a:p>
            <a:p>
              <a:pPr>
                <a:lnSpc>
                  <a:spcPts val="4199"/>
                </a:lnSpc>
              </a:pPr>
              <a:endParaRPr lang="en-US" sz="2999">
                <a:solidFill>
                  <a:srgbClr val="000000"/>
                </a:solidFill>
                <a:latin typeface="Montserrat Classic"/>
              </a:endParaRPr>
            </a:p>
            <a:p>
              <a:pPr>
                <a:lnSpc>
                  <a:spcPts val="4199"/>
                </a:lnSpc>
              </a:pPr>
              <a:r>
                <a:rPr lang="en-US" sz="2999">
                  <a:solidFill>
                    <a:srgbClr val="000000"/>
                  </a:solidFill>
                  <a:latin typeface="Montserrat Classic"/>
                </a:rPr>
                <a:t>But later on researchers established it cannot be the main reason behind it as coal containing very less or no pyrites also exhibited spontaneous heating.</a:t>
              </a:r>
            </a:p>
            <a:p>
              <a:pPr>
                <a:lnSpc>
                  <a:spcPts val="4199"/>
                </a:lnSpc>
                <a:spcBef>
                  <a:spcPct val="0"/>
                </a:spcBef>
              </a:pPr>
              <a:endParaRPr lang="en-US" sz="2999">
                <a:solidFill>
                  <a:srgbClr val="000000"/>
                </a:solidFill>
                <a:latin typeface="Montserrat Classic"/>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280626" y="-203324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9139238" y="4862512"/>
            <a:ext cx="9525" cy="504826"/>
          </a:xfrm>
          <a:prstGeom prst="rect">
            <a:avLst/>
          </a:prstGeom>
        </p:spPr>
        <p:txBody>
          <a:bodyPr lIns="0" tIns="0" rIns="0" bIns="0" rtlCol="0" anchor="t">
            <a:spAutoFit/>
          </a:bodyPr>
          <a:lstStyle/>
          <a:p>
            <a:pPr algn="ctr">
              <a:lnSpc>
                <a:spcPts val="4199"/>
              </a:lnSpc>
              <a:spcBef>
                <a:spcPct val="0"/>
              </a:spcBef>
            </a:pPr>
            <a:endParaRPr/>
          </a:p>
        </p:txBody>
      </p:sp>
      <p:sp>
        <p:nvSpPr>
          <p:cNvPr id="6" name="TextBox 6"/>
          <p:cNvSpPr txBox="1"/>
          <p:nvPr/>
        </p:nvSpPr>
        <p:spPr>
          <a:xfrm>
            <a:off x="1028700" y="952500"/>
            <a:ext cx="8284131" cy="622936"/>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Montserrat Classic Bold"/>
              </a:rPr>
              <a:t>Spontaneous  Combustion Theories</a:t>
            </a:r>
          </a:p>
        </p:txBody>
      </p:sp>
      <p:grpSp>
        <p:nvGrpSpPr>
          <p:cNvPr id="7" name="Group 7"/>
          <p:cNvGrpSpPr/>
          <p:nvPr/>
        </p:nvGrpSpPr>
        <p:grpSpPr>
          <a:xfrm>
            <a:off x="1028700" y="2171223"/>
            <a:ext cx="16955659" cy="1419226"/>
            <a:chOff x="0" y="0"/>
            <a:chExt cx="22607545" cy="1892302"/>
          </a:xfrm>
        </p:grpSpPr>
        <p:sp>
          <p:nvSpPr>
            <p:cNvPr id="8" name="TextBox 8"/>
            <p:cNvSpPr txBox="1"/>
            <p:nvPr/>
          </p:nvSpPr>
          <p:spPr>
            <a:xfrm>
              <a:off x="0" y="-57150"/>
              <a:ext cx="4172585" cy="65405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Montserrat Classic Bold"/>
                </a:rPr>
                <a:t>3. Phenol theory </a:t>
              </a:r>
            </a:p>
          </p:txBody>
        </p:sp>
        <p:sp>
          <p:nvSpPr>
            <p:cNvPr id="9" name="TextBox 9"/>
            <p:cNvSpPr txBox="1"/>
            <p:nvPr/>
          </p:nvSpPr>
          <p:spPr>
            <a:xfrm>
              <a:off x="0" y="539751"/>
              <a:ext cx="22607545" cy="1352551"/>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Montserrat Classic"/>
                </a:rPr>
                <a:t>The theory suggests that within coal, phenolic hydroxyls and polyphenols exhibit quicker rates of oxidation compared to other chemical groups.</a:t>
              </a:r>
            </a:p>
          </p:txBody>
        </p:sp>
      </p:grpSp>
      <p:grpSp>
        <p:nvGrpSpPr>
          <p:cNvPr id="10" name="Group 10"/>
          <p:cNvGrpSpPr/>
          <p:nvPr/>
        </p:nvGrpSpPr>
        <p:grpSpPr>
          <a:xfrm>
            <a:off x="1028700" y="4190524"/>
            <a:ext cx="17259300" cy="5086351"/>
            <a:chOff x="0" y="0"/>
            <a:chExt cx="23012400" cy="6781802"/>
          </a:xfrm>
        </p:grpSpPr>
        <p:sp>
          <p:nvSpPr>
            <p:cNvPr id="11" name="TextBox 11"/>
            <p:cNvSpPr txBox="1"/>
            <p:nvPr/>
          </p:nvSpPr>
          <p:spPr>
            <a:xfrm>
              <a:off x="0" y="539751"/>
              <a:ext cx="23012400" cy="6242051"/>
            </a:xfrm>
            <a:prstGeom prst="rect">
              <a:avLst/>
            </a:prstGeom>
          </p:spPr>
          <p:txBody>
            <a:bodyPr lIns="0" tIns="0" rIns="0" bIns="0" rtlCol="0" anchor="t">
              <a:spAutoFit/>
            </a:bodyPr>
            <a:lstStyle/>
            <a:p>
              <a:pPr>
                <a:lnSpc>
                  <a:spcPts val="4199"/>
                </a:lnSpc>
              </a:pPr>
              <a:r>
                <a:rPr lang="en-US" sz="2999">
                  <a:solidFill>
                    <a:srgbClr val="000000"/>
                  </a:solidFill>
                  <a:latin typeface="Montserrat Classic"/>
                </a:rPr>
                <a:t>According to this theory, adsorption of oxygen takes on the surface of coal forming a less stable coal-oxygen complex at different temperatures with release of heat and oxidation products like CO ,CO2, and water.</a:t>
              </a:r>
            </a:p>
            <a:p>
              <a:pPr>
                <a:lnSpc>
                  <a:spcPts val="4199"/>
                </a:lnSpc>
              </a:pPr>
              <a:endParaRPr lang="en-US" sz="2999">
                <a:solidFill>
                  <a:srgbClr val="000000"/>
                </a:solidFill>
                <a:latin typeface="Montserrat Classic"/>
              </a:endParaRPr>
            </a:p>
            <a:p>
              <a:pPr algn="ctr">
                <a:lnSpc>
                  <a:spcPts val="4199"/>
                </a:lnSpc>
              </a:pPr>
              <a:r>
                <a:rPr lang="en-US" sz="2999">
                  <a:solidFill>
                    <a:srgbClr val="000000"/>
                  </a:solidFill>
                  <a:latin typeface="Montserrat Classic"/>
                </a:rPr>
                <a:t>Coal + Oxygen → Coal-Oxygen complex → Oxidized coal + CO, CO2 , H2O</a:t>
              </a:r>
            </a:p>
            <a:p>
              <a:pPr>
                <a:lnSpc>
                  <a:spcPts val="4199"/>
                </a:lnSpc>
              </a:pPr>
              <a:endParaRPr lang="en-US" sz="2999">
                <a:solidFill>
                  <a:srgbClr val="000000"/>
                </a:solidFill>
                <a:latin typeface="Montserrat Classic"/>
              </a:endParaRPr>
            </a:p>
            <a:p>
              <a:pPr>
                <a:lnSpc>
                  <a:spcPts val="4199"/>
                </a:lnSpc>
              </a:pPr>
              <a:r>
                <a:rPr lang="en-US" sz="2999">
                  <a:solidFill>
                    <a:srgbClr val="000000"/>
                  </a:solidFill>
                  <a:latin typeface="Montserrat Classic"/>
                </a:rPr>
                <a:t>As this reaction is exothermic, there is rise in the temperature of coal which further increases the rate of sorption of O2 and production of heat.</a:t>
              </a:r>
            </a:p>
            <a:p>
              <a:pPr>
                <a:lnSpc>
                  <a:spcPts val="4199"/>
                </a:lnSpc>
                <a:spcBef>
                  <a:spcPct val="0"/>
                </a:spcBef>
              </a:pPr>
              <a:endParaRPr lang="en-US" sz="2999">
                <a:solidFill>
                  <a:srgbClr val="000000"/>
                </a:solidFill>
                <a:latin typeface="Montserrat Classic"/>
              </a:endParaRPr>
            </a:p>
          </p:txBody>
        </p:sp>
        <p:sp>
          <p:nvSpPr>
            <p:cNvPr id="12" name="TextBox 12"/>
            <p:cNvSpPr txBox="1"/>
            <p:nvPr/>
          </p:nvSpPr>
          <p:spPr>
            <a:xfrm>
              <a:off x="0" y="-57150"/>
              <a:ext cx="8017927" cy="654051"/>
            </a:xfrm>
            <a:prstGeom prst="rect">
              <a:avLst/>
            </a:prstGeom>
          </p:spPr>
          <p:txBody>
            <a:bodyPr lIns="0" tIns="0" rIns="0" bIns="0" rtlCol="0" anchor="t">
              <a:spAutoFit/>
            </a:bodyPr>
            <a:lstStyle/>
            <a:p>
              <a:pPr>
                <a:lnSpc>
                  <a:spcPts val="4199"/>
                </a:lnSpc>
                <a:spcBef>
                  <a:spcPct val="0"/>
                </a:spcBef>
              </a:pPr>
              <a:r>
                <a:rPr lang="en-US" sz="2999">
                  <a:solidFill>
                    <a:srgbClr val="000000"/>
                  </a:solidFill>
                  <a:latin typeface="Montserrat Classic Bold"/>
                </a:rPr>
                <a:t>4. Coal-oxygen complex theory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93588" y="-1939720"/>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8905814" flipH="1">
            <a:off x="-4266374" y="6074235"/>
            <a:ext cx="11300655" cy="9184351"/>
          </a:xfrm>
          <a:custGeom>
            <a:avLst/>
            <a:gdLst/>
            <a:ahLst/>
            <a:cxnLst/>
            <a:rect l="l" t="t" r="r" b="b"/>
            <a:pathLst>
              <a:path w="11300655" h="9184351">
                <a:moveTo>
                  <a:pt x="11300655" y="0"/>
                </a:moveTo>
                <a:lnTo>
                  <a:pt x="0" y="0"/>
                </a:lnTo>
                <a:lnTo>
                  <a:pt x="0" y="9184351"/>
                </a:lnTo>
                <a:lnTo>
                  <a:pt x="11300655" y="9184351"/>
                </a:lnTo>
                <a:lnTo>
                  <a:pt x="11300655"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Freeform 5"/>
          <p:cNvSpPr/>
          <p:nvPr/>
        </p:nvSpPr>
        <p:spPr>
          <a:xfrm>
            <a:off x="3287520" y="2062386"/>
            <a:ext cx="11712960" cy="6701091"/>
          </a:xfrm>
          <a:custGeom>
            <a:avLst/>
            <a:gdLst/>
            <a:ahLst/>
            <a:cxnLst/>
            <a:rect l="l" t="t" r="r" b="b"/>
            <a:pathLst>
              <a:path w="11712960" h="6701091">
                <a:moveTo>
                  <a:pt x="0" y="0"/>
                </a:moveTo>
                <a:lnTo>
                  <a:pt x="11712960" y="0"/>
                </a:lnTo>
                <a:lnTo>
                  <a:pt x="11712960" y="6701091"/>
                </a:lnTo>
                <a:lnTo>
                  <a:pt x="0" y="6701091"/>
                </a:lnTo>
                <a:lnTo>
                  <a:pt x="0" y="0"/>
                </a:lnTo>
                <a:close/>
              </a:path>
            </a:pathLst>
          </a:custGeom>
          <a:blipFill>
            <a:blip r:embed="rId8"/>
            <a:stretch>
              <a:fillRect l="-1260" r="-1260"/>
            </a:stretch>
          </a:blipFill>
        </p:spPr>
      </p:sp>
      <p:sp>
        <p:nvSpPr>
          <p:cNvPr id="6" name="TextBox 6"/>
          <p:cNvSpPr txBox="1"/>
          <p:nvPr/>
        </p:nvSpPr>
        <p:spPr>
          <a:xfrm>
            <a:off x="9139238" y="4862512"/>
            <a:ext cx="9525" cy="504826"/>
          </a:xfrm>
          <a:prstGeom prst="rect">
            <a:avLst/>
          </a:prstGeom>
        </p:spPr>
        <p:txBody>
          <a:bodyPr lIns="0" tIns="0" rIns="0" bIns="0" rtlCol="0" anchor="t">
            <a:spAutoFit/>
          </a:bodyPr>
          <a:lstStyle/>
          <a:p>
            <a:pPr algn="ctr">
              <a:lnSpc>
                <a:spcPts val="4199"/>
              </a:lnSpc>
              <a:spcBef>
                <a:spcPct val="0"/>
              </a:spcBef>
            </a:pPr>
            <a:endParaRPr/>
          </a:p>
        </p:txBody>
      </p:sp>
      <p:sp>
        <p:nvSpPr>
          <p:cNvPr id="7" name="TextBox 7"/>
          <p:cNvSpPr txBox="1"/>
          <p:nvPr/>
        </p:nvSpPr>
        <p:spPr>
          <a:xfrm>
            <a:off x="1028700" y="405764"/>
            <a:ext cx="8972074" cy="622936"/>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Montserrat Classic Bold"/>
              </a:rPr>
              <a:t>Spontaneous  Combustion Mechanism</a:t>
            </a:r>
          </a:p>
        </p:txBody>
      </p:sp>
      <p:sp>
        <p:nvSpPr>
          <p:cNvPr id="8" name="TextBox 8"/>
          <p:cNvSpPr txBox="1"/>
          <p:nvPr/>
        </p:nvSpPr>
        <p:spPr>
          <a:xfrm>
            <a:off x="0" y="9005887"/>
            <a:ext cx="16902439" cy="224155"/>
          </a:xfrm>
          <a:prstGeom prst="rect">
            <a:avLst/>
          </a:prstGeom>
        </p:spPr>
        <p:txBody>
          <a:bodyPr lIns="0" tIns="0" rIns="0" bIns="0" rtlCol="0" anchor="t">
            <a:spAutoFit/>
          </a:bodyPr>
          <a:lstStyle/>
          <a:p>
            <a:pPr algn="ctr">
              <a:lnSpc>
                <a:spcPts val="1819"/>
              </a:lnSpc>
              <a:spcBef>
                <a:spcPct val="0"/>
              </a:spcBef>
            </a:pPr>
            <a:r>
              <a:rPr lang="en-US" sz="1299">
                <a:solidFill>
                  <a:srgbClr val="000000"/>
                </a:solidFill>
                <a:latin typeface="Montserrat Classic"/>
              </a:rPr>
              <a:t>“An Investigation into Spontaneous Heating Characteristics of Coal and its Correlation with Intrinsic Properties” NITR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3056</TotalTime>
  <Words>1997</Words>
  <Application>Microsoft Office PowerPoint</Application>
  <PresentationFormat>Custom</PresentationFormat>
  <Paragraphs>217</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Montserrat Classic</vt:lpstr>
      <vt:lpstr>Canva Sans Bold Italics</vt:lpstr>
      <vt:lpstr>Canva Sans Italics</vt:lpstr>
      <vt:lpstr>Canva Sans Bold</vt:lpstr>
      <vt:lpstr>Canva Sans</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 PPT</dc:title>
  <cp:lastModifiedBy>Priyanshu Singh</cp:lastModifiedBy>
  <cp:revision>3</cp:revision>
  <dcterms:created xsi:type="dcterms:W3CDTF">2006-08-16T00:00:00Z</dcterms:created>
  <dcterms:modified xsi:type="dcterms:W3CDTF">2023-11-16T10:31:10Z</dcterms:modified>
  <dc:identifier>DAFzrV7JrPs</dc:identifier>
</cp:coreProperties>
</file>